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0"/>
  </p:notesMasterIdLst>
  <p:sldIdLst>
    <p:sldId id="501" r:id="rId2"/>
    <p:sldId id="502" r:id="rId3"/>
    <p:sldId id="257" r:id="rId4"/>
    <p:sldId id="505" r:id="rId5"/>
    <p:sldId id="504" r:id="rId6"/>
    <p:sldId id="506" r:id="rId7"/>
    <p:sldId id="507" r:id="rId8"/>
    <p:sldId id="779" r:id="rId9"/>
    <p:sldId id="509" r:id="rId10"/>
    <p:sldId id="508" r:id="rId11"/>
    <p:sldId id="510" r:id="rId12"/>
    <p:sldId id="511" r:id="rId13"/>
    <p:sldId id="514" r:id="rId14"/>
    <p:sldId id="780" r:id="rId15"/>
    <p:sldId id="513" r:id="rId16"/>
    <p:sldId id="517" r:id="rId17"/>
    <p:sldId id="518" r:id="rId18"/>
    <p:sldId id="516" r:id="rId19"/>
    <p:sldId id="519" r:id="rId20"/>
    <p:sldId id="522" r:id="rId21"/>
    <p:sldId id="521" r:id="rId22"/>
    <p:sldId id="523" r:id="rId23"/>
    <p:sldId id="524" r:id="rId24"/>
    <p:sldId id="520" r:id="rId25"/>
    <p:sldId id="525" r:id="rId26"/>
    <p:sldId id="526" r:id="rId27"/>
    <p:sldId id="527" r:id="rId28"/>
    <p:sldId id="528" r:id="rId29"/>
    <p:sldId id="529" r:id="rId30"/>
    <p:sldId id="776" r:id="rId31"/>
    <p:sldId id="666" r:id="rId32"/>
    <p:sldId id="667" r:id="rId33"/>
    <p:sldId id="681" r:id="rId34"/>
    <p:sldId id="782" r:id="rId35"/>
    <p:sldId id="547" r:id="rId36"/>
    <p:sldId id="682" r:id="rId37"/>
    <p:sldId id="683" r:id="rId38"/>
    <p:sldId id="684" r:id="rId39"/>
    <p:sldId id="530" r:id="rId40"/>
    <p:sldId id="685" r:id="rId41"/>
    <p:sldId id="687" r:id="rId42"/>
    <p:sldId id="686" r:id="rId43"/>
    <p:sldId id="688" r:id="rId44"/>
    <p:sldId id="689" r:id="rId45"/>
    <p:sldId id="354" r:id="rId46"/>
    <p:sldId id="532" r:id="rId47"/>
    <p:sldId id="533" r:id="rId48"/>
    <p:sldId id="611" r:id="rId49"/>
    <p:sldId id="690" r:id="rId50"/>
    <p:sldId id="693" r:id="rId51"/>
    <p:sldId id="537" r:id="rId52"/>
    <p:sldId id="539" r:id="rId53"/>
    <p:sldId id="540" r:id="rId54"/>
    <p:sldId id="538" r:id="rId55"/>
    <p:sldId id="777" r:id="rId56"/>
    <p:sldId id="778" r:id="rId57"/>
    <p:sldId id="555" r:id="rId58"/>
    <p:sldId id="272" r:id="rId59"/>
    <p:sldId id="278" r:id="rId60"/>
    <p:sldId id="568" r:id="rId61"/>
    <p:sldId id="618" r:id="rId62"/>
    <p:sldId id="564" r:id="rId63"/>
    <p:sldId id="565" r:id="rId64"/>
    <p:sldId id="558" r:id="rId65"/>
    <p:sldId id="691" r:id="rId66"/>
    <p:sldId id="619" r:id="rId67"/>
    <p:sldId id="288" r:id="rId68"/>
    <p:sldId id="573" r:id="rId69"/>
    <p:sldId id="576" r:id="rId70"/>
    <p:sldId id="669" r:id="rId71"/>
    <p:sldId id="622" r:id="rId72"/>
    <p:sldId id="624" r:id="rId73"/>
    <p:sldId id="586" r:id="rId74"/>
    <p:sldId id="587" r:id="rId75"/>
    <p:sldId id="625" r:id="rId76"/>
    <p:sldId id="626" r:id="rId77"/>
    <p:sldId id="592" r:id="rId78"/>
    <p:sldId id="593" r:id="rId79"/>
    <p:sldId id="594" r:id="rId80"/>
    <p:sldId id="692" r:id="rId81"/>
    <p:sldId id="597" r:id="rId82"/>
    <p:sldId id="598" r:id="rId83"/>
    <p:sldId id="595" r:id="rId84"/>
    <p:sldId id="599" r:id="rId85"/>
    <p:sldId id="629" r:id="rId86"/>
    <p:sldId id="601" r:id="rId87"/>
    <p:sldId id="600" r:id="rId88"/>
    <p:sldId id="603" r:id="rId89"/>
    <p:sldId id="602" r:id="rId90"/>
    <p:sldId id="631" r:id="rId91"/>
    <p:sldId id="256" r:id="rId92"/>
    <p:sldId id="695" r:id="rId93"/>
    <p:sldId id="696" r:id="rId94"/>
    <p:sldId id="698" r:id="rId95"/>
    <p:sldId id="697" r:id="rId96"/>
    <p:sldId id="699" r:id="rId97"/>
    <p:sldId id="700" r:id="rId98"/>
    <p:sldId id="701" r:id="rId99"/>
    <p:sldId id="704" r:id="rId100"/>
    <p:sldId id="708" r:id="rId101"/>
    <p:sldId id="706" r:id="rId102"/>
    <p:sldId id="709" r:id="rId103"/>
    <p:sldId id="712" r:id="rId104"/>
    <p:sldId id="713" r:id="rId105"/>
    <p:sldId id="710" r:id="rId106"/>
    <p:sldId id="716" r:id="rId107"/>
    <p:sldId id="717" r:id="rId108"/>
    <p:sldId id="721" r:id="rId109"/>
    <p:sldId id="720" r:id="rId110"/>
    <p:sldId id="718" r:id="rId111"/>
    <p:sldId id="722" r:id="rId112"/>
    <p:sldId id="726" r:id="rId113"/>
    <p:sldId id="727" r:id="rId114"/>
    <p:sldId id="724" r:id="rId115"/>
    <p:sldId id="728" r:id="rId116"/>
    <p:sldId id="731" r:id="rId117"/>
    <p:sldId id="729" r:id="rId118"/>
    <p:sldId id="733" r:id="rId119"/>
    <p:sldId id="732" r:id="rId120"/>
    <p:sldId id="734" r:id="rId121"/>
    <p:sldId id="735" r:id="rId122"/>
    <p:sldId id="736" r:id="rId123"/>
    <p:sldId id="737" r:id="rId124"/>
    <p:sldId id="738" r:id="rId125"/>
    <p:sldId id="739" r:id="rId126"/>
    <p:sldId id="740" r:id="rId127"/>
    <p:sldId id="741" r:id="rId128"/>
    <p:sldId id="742" r:id="rId129"/>
    <p:sldId id="744" r:id="rId130"/>
    <p:sldId id="743" r:id="rId131"/>
    <p:sldId id="747" r:id="rId132"/>
    <p:sldId id="748" r:id="rId133"/>
    <p:sldId id="746" r:id="rId134"/>
    <p:sldId id="749" r:id="rId135"/>
    <p:sldId id="750" r:id="rId136"/>
    <p:sldId id="751" r:id="rId137"/>
    <p:sldId id="753" r:id="rId138"/>
    <p:sldId id="754" r:id="rId139"/>
    <p:sldId id="755" r:id="rId140"/>
    <p:sldId id="648" r:id="rId141"/>
    <p:sldId id="617" r:id="rId142"/>
    <p:sldId id="756" r:id="rId143"/>
    <p:sldId id="620" r:id="rId144"/>
    <p:sldId id="757" r:id="rId145"/>
    <p:sldId id="621" r:id="rId146"/>
    <p:sldId id="758" r:id="rId147"/>
    <p:sldId id="759" r:id="rId148"/>
    <p:sldId id="280" r:id="rId149"/>
    <p:sldId id="368" r:id="rId150"/>
    <p:sldId id="760" r:id="rId151"/>
    <p:sldId id="761" r:id="rId152"/>
    <p:sldId id="671" r:id="rId153"/>
    <p:sldId id="762" r:id="rId154"/>
    <p:sldId id="542" r:id="rId155"/>
    <p:sldId id="763" r:id="rId156"/>
    <p:sldId id="764" r:id="rId157"/>
    <p:sldId id="766" r:id="rId158"/>
    <p:sldId id="675" r:id="rId159"/>
    <p:sldId id="767" r:id="rId160"/>
    <p:sldId id="589" r:id="rId161"/>
    <p:sldId id="672" r:id="rId162"/>
    <p:sldId id="768" r:id="rId163"/>
    <p:sldId id="769" r:id="rId164"/>
    <p:sldId id="596" r:id="rId165"/>
    <p:sldId id="770" r:id="rId166"/>
    <p:sldId id="771" r:id="rId167"/>
    <p:sldId id="772" r:id="rId168"/>
    <p:sldId id="773" r:id="rId169"/>
    <p:sldId id="644" r:id="rId170"/>
    <p:sldId id="605" r:id="rId171"/>
    <p:sldId id="645" r:id="rId172"/>
    <p:sldId id="604" r:id="rId173"/>
    <p:sldId id="606" r:id="rId174"/>
    <p:sldId id="607" r:id="rId175"/>
    <p:sldId id="608" r:id="rId176"/>
    <p:sldId id="774" r:id="rId177"/>
    <p:sldId id="609" r:id="rId178"/>
    <p:sldId id="610" r:id="rId179"/>
    <p:sldId id="775" r:id="rId180"/>
    <p:sldId id="613" r:id="rId181"/>
    <p:sldId id="615" r:id="rId182"/>
    <p:sldId id="614" r:id="rId183"/>
    <p:sldId id="647" r:id="rId184"/>
    <p:sldId id="616" r:id="rId185"/>
    <p:sldId id="303" r:id="rId186"/>
    <p:sldId id="304" r:id="rId187"/>
    <p:sldId id="305" r:id="rId188"/>
    <p:sldId id="306" r:id="rId1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03214"/>
    <a:srgbClr val="23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33" d="100"/>
          <a:sy n="33" d="100"/>
        </p:scale>
        <p:origin x="1880" y="6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theme" Target="theme/theme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548061-9702-4A2A-8E57-C904B30CDB68}" type="datetimeFigureOut">
              <a:rPr lang="en-US" smtClean="0"/>
              <a:t>5/20/2023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5997DD-FAE5-4F51-8D89-00165E7BA8F5}" type="slidenum">
              <a:rPr lang="en-US" smtClean="0"/>
              <a:t>‹#›</a:t>
            </a:fld>
            <a:endParaRPr lang="en-US"/>
          </a:p>
        </p:txBody>
      </p:sp>
    </p:spTree>
    <p:extLst>
      <p:ext uri="{BB962C8B-B14F-4D97-AF65-F5344CB8AC3E}">
        <p14:creationId xmlns:p14="http://schemas.microsoft.com/office/powerpoint/2010/main" val="3999331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A80C6B0-8760-4170-9607-4E09EF5273DA}" type="slidenum">
              <a:rPr lang="en-US" altLang="en-US" smtClean="0"/>
              <a:pPr eaLnBrk="1" hangingPunct="1"/>
              <a:t>58</a:t>
            </a:fld>
            <a:endParaRPr lang="en-US" altLang="en-US"/>
          </a:p>
        </p:txBody>
      </p:sp>
      <p:sp>
        <p:nvSpPr>
          <p:cNvPr id="35843" name="Rectangle 2"/>
          <p:cNvSpPr>
            <a:spLocks noGrp="1" noRot="1" noChangeAspect="1" noChangeArrowheads="1" noTextEdit="1"/>
          </p:cNvSpPr>
          <p:nvPr>
            <p:ph type="sldImg"/>
          </p:nvPr>
        </p:nvSpPr>
        <p:spPr>
          <a:xfrm>
            <a:off x="381000" y="685800"/>
            <a:ext cx="6096000" cy="3429000"/>
          </a:xfrm>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cs typeface="Arial" pitchFamily="34" charset="0"/>
            </a:endParaRPr>
          </a:p>
        </p:txBody>
      </p:sp>
    </p:spTree>
    <p:extLst>
      <p:ext uri="{BB962C8B-B14F-4D97-AF65-F5344CB8AC3E}">
        <p14:creationId xmlns:p14="http://schemas.microsoft.com/office/powerpoint/2010/main" val="277736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676AFD5F-AFFF-4C83-BC5C-0B9627465148}" type="slidenum">
              <a:rPr lang="en-US" smtClean="0"/>
              <a:pPr>
                <a:defRPr/>
              </a:pPr>
              <a:t>148</a:t>
            </a:fld>
            <a:endParaRPr 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055062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E6821-7B6B-98B9-E78A-776182E732A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7719FA-93F9-CE38-32F8-31C68C05D7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298EDE-DBF8-E690-FC1C-8F36F6A355AA}"/>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2C780010-5A6C-4B02-E574-837DB42229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84B99-BAFD-252E-1DF5-DD6D80BB8A56}"/>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1120969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7E080-7779-4B02-CECD-682691E997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507D7F-1590-C9FD-0946-D6E38C6C2AD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8C9C37-A6A7-5B86-5CEF-254E05FF2149}"/>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0D14217B-D339-5088-34AE-4AFEFD5F6E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9DE2F-3032-CA8B-B2A7-A096260E81DE}"/>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395029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907F88-7153-C8E7-CABC-184518BCF42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E6BF53-113B-7311-838A-DCBED783B5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55E48C-76F8-5134-4D3A-99597DE32C4D}"/>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5C5DAD6D-A816-D563-FC97-6C0FB58AEC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892DAE-EF2D-219A-714C-FFD64A28EEB4}"/>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179634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32020-E14D-8EDA-BC13-C30DAE43E0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45B0DA-9B94-5A15-0759-63B7A58AF3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2AAC46-BFD8-38F8-FF4A-177C26DD67C3}"/>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B1B6D203-7FC2-F535-3385-8C9C92F533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88EC3D-1246-AF64-74E9-FF9240CAB923}"/>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2584701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CBEEF-59E2-4109-ACFB-B12D79DFC3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A705B0-7229-46C2-0C74-73E8FBFBB5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66BC36-AEDC-CE06-7804-46CAA50C66FE}"/>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05E606EF-6106-3BFB-5E35-4A4779284F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53E3A9-5021-CB94-07C4-1B50371F029E}"/>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202396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31F03-BC8F-B936-68BE-3087ED0FFF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262999-3A09-8A45-9380-44752CDB27D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4A5128-F0D7-A59E-E205-6BB402FEE5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D32AD2-C8D8-7B01-F3B0-3A6FF0189754}"/>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6" name="Footer Placeholder 5">
            <a:extLst>
              <a:ext uri="{FF2B5EF4-FFF2-40B4-BE49-F238E27FC236}">
                <a16:creationId xmlns:a16="http://schemas.microsoft.com/office/drawing/2014/main" id="{CBA3B513-7C23-8462-BEFC-D062526E8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DCAAE3-1B9A-CAA7-109A-915ECED9957B}"/>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1855165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554E-46B5-5C9F-B98D-2D13521867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E9A949-431C-6170-E621-1166440619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F9C0AD-E019-F6D1-FDCC-C4EC818598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4E125B-EBCD-74EA-1045-A1BF776076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1188E1-C4A3-C3C6-CD5C-D9928DB423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485E6D-24A9-733C-A9BD-EAE772616CF9}"/>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8" name="Footer Placeholder 7">
            <a:extLst>
              <a:ext uri="{FF2B5EF4-FFF2-40B4-BE49-F238E27FC236}">
                <a16:creationId xmlns:a16="http://schemas.microsoft.com/office/drawing/2014/main" id="{6DB2A7D9-600C-07E8-EACD-733920C863F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BAC2BDB-9EC3-92C6-4198-6FDFED4C005F}"/>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1713681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6CF16-F882-BBD8-8D6C-2423E83C72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FD0A2F-714B-DC3E-B6B4-F85A570DB19B}"/>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4" name="Footer Placeholder 3">
            <a:extLst>
              <a:ext uri="{FF2B5EF4-FFF2-40B4-BE49-F238E27FC236}">
                <a16:creationId xmlns:a16="http://schemas.microsoft.com/office/drawing/2014/main" id="{E3D7131F-146D-0C74-66EA-5311268A00F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486A969-5169-816F-BEE2-27C1E6F0FE80}"/>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2550653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DCCFFA-0B71-71F6-F4BF-0357EB86321B}"/>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3" name="Footer Placeholder 2">
            <a:extLst>
              <a:ext uri="{FF2B5EF4-FFF2-40B4-BE49-F238E27FC236}">
                <a16:creationId xmlns:a16="http://schemas.microsoft.com/office/drawing/2014/main" id="{612927FF-DB49-4062-0235-3F3892188FB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54FDF9-C2D9-E3C1-2B9A-3615733B45A6}"/>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3802701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2D3B7-EF34-4EE4-5F74-0F7175DE97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2B17B7-80D3-E999-3C22-7C20540A49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FF0B90-EBE9-F44E-93E5-EC83629001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030D6D-F78D-24C3-9F7F-021AF34E5D3D}"/>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6" name="Footer Placeholder 5">
            <a:extLst>
              <a:ext uri="{FF2B5EF4-FFF2-40B4-BE49-F238E27FC236}">
                <a16:creationId xmlns:a16="http://schemas.microsoft.com/office/drawing/2014/main" id="{C5474E1A-12B8-B65D-4AC7-BEA5752B43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0429C6-D13A-9C0C-98F8-DC08867A1000}"/>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3370836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33F13-DDFB-4F2E-2A83-1C1D90964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8715E9-6057-DEA5-2669-40099F2AFC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8C4414-1374-7D31-2C7F-140F8E23CD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7DA87D-9CB9-D1E7-66F0-591D0A5AD945}"/>
              </a:ext>
            </a:extLst>
          </p:cNvPr>
          <p:cNvSpPr>
            <a:spLocks noGrp="1"/>
          </p:cNvSpPr>
          <p:nvPr>
            <p:ph type="dt" sz="half" idx="10"/>
          </p:nvPr>
        </p:nvSpPr>
        <p:spPr/>
        <p:txBody>
          <a:bodyPr/>
          <a:lstStyle/>
          <a:p>
            <a:fld id="{8CCBAD6F-2E75-4BA1-9096-07373C0E0E62}" type="datetimeFigureOut">
              <a:rPr lang="en-US" smtClean="0"/>
              <a:t>5/20/2023</a:t>
            </a:fld>
            <a:endParaRPr lang="en-US"/>
          </a:p>
        </p:txBody>
      </p:sp>
      <p:sp>
        <p:nvSpPr>
          <p:cNvPr id="6" name="Footer Placeholder 5">
            <a:extLst>
              <a:ext uri="{FF2B5EF4-FFF2-40B4-BE49-F238E27FC236}">
                <a16:creationId xmlns:a16="http://schemas.microsoft.com/office/drawing/2014/main" id="{D23E452F-47E7-2362-CBFF-DA7E2490D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7C7796-A541-0F69-714C-7CB6C36DCD0B}"/>
              </a:ext>
            </a:extLst>
          </p:cNvPr>
          <p:cNvSpPr>
            <a:spLocks noGrp="1"/>
          </p:cNvSpPr>
          <p:nvPr>
            <p:ph type="sldNum" sz="quarter" idx="12"/>
          </p:nvPr>
        </p:nvSpPr>
        <p:spPr/>
        <p:txBody>
          <a:bodyPr/>
          <a:lstStyle/>
          <a:p>
            <a:fld id="{F60FE6A3-3EEB-4973-9D07-BD83EA616CC9}" type="slidenum">
              <a:rPr lang="en-US" smtClean="0"/>
              <a:t>‹#›</a:t>
            </a:fld>
            <a:endParaRPr lang="en-US"/>
          </a:p>
        </p:txBody>
      </p:sp>
    </p:spTree>
    <p:extLst>
      <p:ext uri="{BB962C8B-B14F-4D97-AF65-F5344CB8AC3E}">
        <p14:creationId xmlns:p14="http://schemas.microsoft.com/office/powerpoint/2010/main" val="3633909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E74F92-4E31-AB87-04A2-CA594C279A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8550F6-1D13-856C-3E6C-308E805D9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03A091-A74F-783B-8C4C-6B73E665CC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CBAD6F-2E75-4BA1-9096-07373C0E0E62}" type="datetimeFigureOut">
              <a:rPr lang="en-US" smtClean="0"/>
              <a:t>5/20/2023</a:t>
            </a:fld>
            <a:endParaRPr lang="en-US"/>
          </a:p>
        </p:txBody>
      </p:sp>
      <p:sp>
        <p:nvSpPr>
          <p:cNvPr id="5" name="Footer Placeholder 4">
            <a:extLst>
              <a:ext uri="{FF2B5EF4-FFF2-40B4-BE49-F238E27FC236}">
                <a16:creationId xmlns:a16="http://schemas.microsoft.com/office/drawing/2014/main" id="{580BD6E8-70A9-6E07-82F5-4AC6BE7087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0AD2FC-664B-8A9F-3C61-D1544ABEB7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0FE6A3-3EEB-4973-9D07-BD83EA616CC9}" type="slidenum">
              <a:rPr lang="en-US" smtClean="0"/>
              <a:t>‹#›</a:t>
            </a:fld>
            <a:endParaRPr lang="en-US"/>
          </a:p>
        </p:txBody>
      </p:sp>
    </p:spTree>
    <p:extLst>
      <p:ext uri="{BB962C8B-B14F-4D97-AF65-F5344CB8AC3E}">
        <p14:creationId xmlns:p14="http://schemas.microsoft.com/office/powerpoint/2010/main" val="3965697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the Lord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647307" y="648586"/>
            <a:ext cx="10897386" cy="5912469"/>
          </a:xfrm>
        </p:spPr>
        <p:txBody>
          <a:bodyPr>
            <a:normAutofit lnSpcReduction="10000"/>
          </a:bodyPr>
          <a:lstStyle/>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MS Gothic" panose="020B0609070205080204" pitchFamily="49" charset="-128"/>
              </a:rPr>
              <a:t>Later writings often appeal to the self-revelation of God in these events:</a:t>
            </a: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Historiographic Books: Josh 2:9–11; Judg 6:8,9,13; 1 Sam 12:6–8; 1 Kgs 8:51; 2 Chron 7:22; Neh 9:9.</a:t>
            </a:r>
            <a:endParaRPr lang="en-US" sz="3400" b="1" dirty="0">
              <a:solidFill>
                <a:srgbClr val="FFFFCC"/>
              </a:solidFill>
              <a:effectLst/>
              <a:ea typeface="Times New Roman" panose="02020603050405020304" pitchFamily="18" charset="0"/>
            </a:endParaRP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Psalms: 77:14–20; 78:12–55; 80:8; 106:7–14; 114; 136:10–22.</a:t>
            </a:r>
            <a:endParaRPr lang="en-US" sz="3400" b="1" dirty="0">
              <a:solidFill>
                <a:srgbClr val="FFFFCC"/>
              </a:solidFill>
              <a:effectLst/>
              <a:ea typeface="Times New Roman" panose="02020603050405020304" pitchFamily="18" charset="0"/>
            </a:endParaRP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Prophets: Hos 11:1; Jer 7:21–24; 11:1–18; 16:14–21; 34:13; Ezek 37:24–28. Frequently the future restoration of the nation is described in terms of a new exodus.</a:t>
            </a:r>
            <a:endParaRPr lang="en-US" sz="3400" b="1" dirty="0">
              <a:solidFill>
                <a:srgbClr val="FFFFCC"/>
              </a:solidFill>
              <a:effectLst/>
              <a:ea typeface="Times New Roman" panose="02020603050405020304" pitchFamily="18" charset="0"/>
            </a:endParaRPr>
          </a:p>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6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21850006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653548"/>
            <a:ext cx="10515600" cy="6400800"/>
          </a:xfrm>
        </p:spPr>
        <p:txBody>
          <a:bodyPr>
            <a:normAutofit fontScale="92500" lnSpcReduction="10000"/>
          </a:bodyPr>
          <a:lstStyle/>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800" dirty="0">
                <a:solidFill>
                  <a:srgbClr val="FFFFCC"/>
                </a:solidFill>
                <a:effectLst/>
                <a:ea typeface="Calibri" panose="020F0502020204030204" pitchFamily="34" charset="0"/>
                <a:cs typeface="Calibri" panose="020F0502020204030204" pitchFamily="34" charset="0"/>
              </a:rPr>
              <a:t> </a:t>
            </a:r>
            <a:r>
              <a:rPr lang="en-US" sz="3400" b="1" dirty="0">
                <a:solidFill>
                  <a:srgbClr val="FFFFCC"/>
                </a:solidFill>
                <a:effectLst/>
                <a:ea typeface="Calibri" panose="020F0502020204030204" pitchFamily="34" charset="0"/>
                <a:cs typeface="Calibri" panose="020F0502020204030204" pitchFamily="34" charset="0"/>
              </a:rPr>
              <a:t>c.	Instruction on Ritual Purity (11:1–15:33)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(1)	The Defilement of Improper Diet (11:1–46)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(2)	The Defilement of Childbirth (12:1–8)</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(3)	The Defilement of Disease (13:1–14:57)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1800"/>
              </a:spcAft>
              <a:buNone/>
            </a:pPr>
            <a:r>
              <a:rPr lang="en-US" sz="3400" b="1" dirty="0">
                <a:solidFill>
                  <a:srgbClr val="FFFFCC"/>
                </a:solidFill>
                <a:effectLst/>
                <a:ea typeface="Calibri" panose="020F0502020204030204" pitchFamily="34" charset="0"/>
                <a:cs typeface="Calibri" panose="020F0502020204030204" pitchFamily="34" charset="0"/>
              </a:rPr>
              <a:t>(4)	The Defilement of Bodily Emissions (15:1–33)	</a:t>
            </a:r>
            <a:endParaRPr lang="en-US" sz="3400" b="1" dirty="0">
              <a:solidFill>
                <a:srgbClr val="FFFFCC"/>
              </a:solidFill>
              <a:effectLst/>
              <a:ea typeface="Calibri" panose="020F0502020204030204" pitchFamily="34" charset="0"/>
              <a:cs typeface="Arial" panose="020B0604020202020204" pitchFamily="34" charset="0"/>
            </a:endParaRPr>
          </a:p>
          <a:p>
            <a:pPr marL="457200" marR="0" indent="-457200">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 d.	The Day of Atonement (16:1–34)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(1)	The Preparation of the High Priest (16:1–4)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(2)	The Preparation of the Offerings 16:5–10)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(3)	The Presentation of the Sin Offering (16:11–22)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(4)	The Purification of the Officiaries (16:23–28)	</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1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(5)	The Permanence of the Ritual (16:29–34)	</a:t>
            </a:r>
            <a:endParaRPr lang="en-US" sz="3400" b="1" dirty="0">
              <a:solidFill>
                <a:srgbClr val="FFFFCC"/>
              </a:solidFill>
              <a:effectLst/>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754190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0647" y="839138"/>
            <a:ext cx="11250706" cy="6490447"/>
          </a:xfrm>
        </p:spPr>
        <p:txBody>
          <a:bodyPr>
            <a:noAutofit/>
          </a:bodyPr>
          <a:lstStyle/>
          <a:p>
            <a:pPr marL="573088" marR="0" indent="-573088">
              <a:lnSpc>
                <a:spcPct val="10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e.	Instructions in Holy Living (The “Holiness Code”) (</a:t>
            </a:r>
            <a:r>
              <a:rPr lang="en-US" sz="2400" b="1" dirty="0">
                <a:solidFill>
                  <a:srgbClr val="FFFFCC"/>
                </a:solidFill>
                <a:effectLst/>
                <a:ea typeface="Calibri" panose="020F0502020204030204" pitchFamily="34" charset="0"/>
                <a:cs typeface="Calibri" panose="020F0502020204030204" pitchFamily="34" charset="0"/>
              </a:rPr>
              <a:t>17:1–25:55</a:t>
            </a:r>
            <a:r>
              <a:rPr lang="en-US" sz="3400" b="1" dirty="0">
                <a:solidFill>
                  <a:srgbClr val="FFFFCC"/>
                </a:solidFill>
                <a:effectLst/>
                <a:ea typeface="Calibri" panose="020F0502020204030204" pitchFamily="34" charset="0"/>
                <a:cs typeface="Calibri" panose="020F0502020204030204" pitchFamily="34" charset="0"/>
              </a:rPr>
              <a:t>) </a:t>
            </a:r>
            <a:endParaRPr lang="en-US" sz="3400" b="1" dirty="0">
              <a:solidFill>
                <a:srgbClr val="FFFFCC"/>
              </a:solidFill>
              <a:effectLst/>
              <a:ea typeface="Calibri" panose="020F0502020204030204" pitchFamily="34" charset="0"/>
              <a:cs typeface="Arial" panose="020B0604020202020204" pitchFamily="34" charset="0"/>
            </a:endParaRPr>
          </a:p>
          <a:p>
            <a:pPr marL="1255713" marR="0" indent="-682625">
              <a:lnSpc>
                <a:spcPct val="100000"/>
              </a:lnSpc>
              <a:spcBef>
                <a:spcPts val="0"/>
              </a:spcBef>
              <a:spcAft>
                <a:spcPts val="600"/>
              </a:spcAft>
              <a:buNone/>
            </a:pPr>
            <a:r>
              <a:rPr lang="en-US" sz="3400" b="1" dirty="0">
                <a:solidFill>
                  <a:srgbClr val="FFFFCC"/>
                </a:solidFill>
                <a:effectLst/>
                <a:ea typeface="Calibri" panose="020F0502020204030204" pitchFamily="34" charset="0"/>
                <a:cs typeface="Calibri" panose="020F0502020204030204" pitchFamily="34" charset="0"/>
              </a:rPr>
              <a:t>(1)	The Sanctity of Life (17:1–18:30)		</a:t>
            </a:r>
            <a:endParaRPr lang="en-US" sz="3400" b="1" dirty="0">
              <a:solidFill>
                <a:srgbClr val="FFFFCC"/>
              </a:solidFill>
              <a:effectLst/>
              <a:ea typeface="Calibri" panose="020F0502020204030204" pitchFamily="34" charset="0"/>
              <a:cs typeface="Arial" panose="020B0604020202020204" pitchFamily="34" charset="0"/>
            </a:endParaRPr>
          </a:p>
          <a:p>
            <a:pPr marL="1255713" marR="0" indent="-682625">
              <a:lnSpc>
                <a:spcPct val="100000"/>
              </a:lnSpc>
              <a:spcBef>
                <a:spcPts val="0"/>
              </a:spcBef>
              <a:spcAft>
                <a:spcPts val="600"/>
              </a:spcAft>
              <a:buAutoNum type="arabicParenBoth" startAt="2"/>
            </a:pPr>
            <a:r>
              <a:rPr lang="en-US" sz="3400" b="1" dirty="0">
                <a:solidFill>
                  <a:srgbClr val="FFFFCC"/>
                </a:solidFill>
                <a:effectLst/>
                <a:ea typeface="Times New Roman" panose="02020603050405020304" pitchFamily="18" charset="0"/>
              </a:rPr>
              <a:t>The Sanctity of the Community (19:1–20:27)</a:t>
            </a:r>
          </a:p>
          <a:p>
            <a:pPr marL="1255713" marR="0" indent="-682625">
              <a:lnSpc>
                <a:spcPct val="100000"/>
              </a:lnSpc>
              <a:spcBef>
                <a:spcPts val="0"/>
              </a:spcBef>
              <a:spcAft>
                <a:spcPts val="600"/>
              </a:spcAft>
              <a:buAutoNum type="arabicParenBoth" startAt="2"/>
            </a:pPr>
            <a:r>
              <a:rPr lang="en-US" sz="3400" b="1" dirty="0">
                <a:solidFill>
                  <a:srgbClr val="FFFFCC"/>
                </a:solidFill>
                <a:effectLst/>
                <a:ea typeface="Calibri" panose="020F0502020204030204" pitchFamily="34" charset="0"/>
                <a:cs typeface="Calibri" panose="020F0502020204030204" pitchFamily="34" charset="0"/>
              </a:rPr>
              <a:t>The Sanctity of Worship (21:1–24:23)</a:t>
            </a:r>
          </a:p>
          <a:p>
            <a:pPr marL="1255713" marR="0" indent="-682625">
              <a:lnSpc>
                <a:spcPct val="100000"/>
              </a:lnSpc>
              <a:spcBef>
                <a:spcPts val="0"/>
              </a:spcBef>
              <a:spcAft>
                <a:spcPts val="600"/>
              </a:spcAft>
              <a:buAutoNum type="arabicParenBoth" startAt="2"/>
            </a:pPr>
            <a:r>
              <a:rPr lang="en-US" sz="3000" b="1" dirty="0">
                <a:solidFill>
                  <a:srgbClr val="FFFFCC"/>
                </a:solidFill>
                <a:effectLst/>
                <a:ea typeface="Calibri" panose="020F0502020204030204" pitchFamily="34" charset="0"/>
                <a:cs typeface="Calibri" panose="020F0502020204030204" pitchFamily="34" charset="0"/>
              </a:rPr>
              <a:t>The Sanctity of the Land (25:1–55)	</a:t>
            </a:r>
            <a:endParaRPr lang="en-US" sz="3400" b="1" dirty="0">
              <a:solidFill>
                <a:srgbClr val="FFFFCC"/>
              </a:solidFill>
              <a:effectLst/>
              <a:ea typeface="Calibri" panose="020F0502020204030204" pitchFamily="34" charset="0"/>
              <a:cs typeface="Arial" panose="020B0604020202020204" pitchFamily="34" charset="0"/>
            </a:endParaRPr>
          </a:p>
          <a:p>
            <a:pPr marL="573088" marR="0" indent="-573088">
              <a:lnSpc>
                <a:spcPct val="100000"/>
              </a:lnSpc>
              <a:spcBef>
                <a:spcPts val="0"/>
              </a:spcBef>
              <a:spcAft>
                <a:spcPts val="600"/>
              </a:spcAft>
              <a:buNone/>
              <a:tabLst>
                <a:tab pos="573088" algn="l"/>
              </a:tabLst>
            </a:pPr>
            <a:r>
              <a:rPr lang="en-US" sz="3400" b="1" dirty="0">
                <a:solidFill>
                  <a:srgbClr val="FFFFCC"/>
                </a:solidFill>
                <a:effectLst/>
                <a:ea typeface="Calibri" panose="020F0502020204030204" pitchFamily="34" charset="0"/>
                <a:cs typeface="Calibri" panose="020F0502020204030204" pitchFamily="34" charset="0"/>
              </a:rPr>
              <a:t>f.	The Appeal to Covenantal Fidelity (26:1–46)	</a:t>
            </a:r>
            <a:endParaRPr lang="en-US" sz="3400" b="1" dirty="0">
              <a:solidFill>
                <a:srgbClr val="FFFFCC"/>
              </a:solidFill>
              <a:effectLst/>
              <a:ea typeface="Calibri" panose="020F0502020204030204" pitchFamily="34" charset="0"/>
              <a:cs typeface="Arial" panose="020B0604020202020204" pitchFamily="34" charset="0"/>
            </a:endParaRPr>
          </a:p>
          <a:p>
            <a:pPr marL="573088" marR="0" indent="-573088">
              <a:lnSpc>
                <a:spcPct val="100000"/>
              </a:lnSpc>
              <a:spcBef>
                <a:spcPts val="0"/>
              </a:spcBef>
              <a:spcAft>
                <a:spcPts val="600"/>
              </a:spcAft>
              <a:buNone/>
              <a:tabLst>
                <a:tab pos="573088" algn="l"/>
              </a:tabLst>
            </a:pPr>
            <a:r>
              <a:rPr lang="en-US" sz="3400" b="1" dirty="0">
                <a:solidFill>
                  <a:srgbClr val="FFFFCC"/>
                </a:solidFill>
                <a:effectLst/>
                <a:ea typeface="Calibri" panose="020F0502020204030204" pitchFamily="34" charset="0"/>
                <a:cs typeface="Calibri" panose="020F0502020204030204" pitchFamily="34" charset="0"/>
              </a:rPr>
              <a:t>		(1)	The Blessings for Obedience (26:1–13) 	</a:t>
            </a:r>
            <a:endParaRPr lang="en-US" sz="3400" b="1" dirty="0">
              <a:solidFill>
                <a:srgbClr val="FFFFCC"/>
              </a:solidFill>
              <a:effectLst/>
              <a:ea typeface="Calibri" panose="020F0502020204030204" pitchFamily="34" charset="0"/>
              <a:cs typeface="Arial" panose="020B0604020202020204" pitchFamily="34" charset="0"/>
            </a:endParaRPr>
          </a:p>
          <a:p>
            <a:pPr marL="573088" marR="0" indent="-573088">
              <a:lnSpc>
                <a:spcPct val="100000"/>
              </a:lnSpc>
              <a:spcBef>
                <a:spcPts val="0"/>
              </a:spcBef>
              <a:spcAft>
                <a:spcPts val="600"/>
              </a:spcAft>
              <a:buNone/>
              <a:tabLst>
                <a:tab pos="573088" algn="l"/>
              </a:tabLst>
            </a:pPr>
            <a:r>
              <a:rPr lang="en-US" sz="3400" b="1" dirty="0">
                <a:solidFill>
                  <a:srgbClr val="FFFFCC"/>
                </a:solidFill>
                <a:effectLst/>
                <a:ea typeface="Calibri" panose="020F0502020204030204" pitchFamily="34" charset="0"/>
                <a:cs typeface="Calibri" panose="020F0502020204030204" pitchFamily="34" charset="0"/>
              </a:rPr>
              <a:t>		(2)	The Curses for Disobedience (26:14–39)		</a:t>
            </a:r>
            <a:endParaRPr lang="en-US" sz="3400" b="1" dirty="0">
              <a:solidFill>
                <a:srgbClr val="FFFFCC"/>
              </a:solidFill>
              <a:effectLst/>
              <a:ea typeface="Calibri" panose="020F0502020204030204" pitchFamily="34" charset="0"/>
              <a:cs typeface="Arial" panose="020B0604020202020204" pitchFamily="34" charset="0"/>
            </a:endParaRPr>
          </a:p>
          <a:p>
            <a:pPr marL="573088" marR="0" indent="-573088">
              <a:lnSpc>
                <a:spcPct val="100000"/>
              </a:lnSpc>
              <a:spcBef>
                <a:spcPts val="0"/>
              </a:spcBef>
              <a:spcAft>
                <a:spcPts val="600"/>
              </a:spcAft>
              <a:buNone/>
              <a:tabLst>
                <a:tab pos="573088" algn="l"/>
              </a:tabLst>
            </a:pPr>
            <a:r>
              <a:rPr lang="en-US" sz="3400" b="1" dirty="0">
                <a:solidFill>
                  <a:srgbClr val="FFFFCC"/>
                </a:solidFill>
                <a:effectLst/>
                <a:ea typeface="Calibri" panose="020F0502020204030204" pitchFamily="34" charset="0"/>
                <a:cs typeface="Calibri" panose="020F0502020204030204" pitchFamily="34" charset="0"/>
              </a:rPr>
              <a:t>		(3)	The Basis of Hope for the Future (26:40–46	</a:t>
            </a:r>
            <a:endParaRPr lang="en-US" sz="3400" b="1" dirty="0">
              <a:solidFill>
                <a:srgbClr val="FFFFCC"/>
              </a:solidFill>
              <a:effectLst/>
              <a:ea typeface="Calibri" panose="020F0502020204030204" pitchFamily="34" charset="0"/>
              <a:cs typeface="Arial" panose="020B0604020202020204" pitchFamily="34" charset="0"/>
            </a:endParaRPr>
          </a:p>
          <a:p>
            <a:pPr marL="573088" indent="-573088">
              <a:lnSpc>
                <a:spcPct val="100000"/>
              </a:lnSpc>
              <a:spcBef>
                <a:spcPts val="0"/>
              </a:spcBef>
              <a:spcAft>
                <a:spcPts val="600"/>
              </a:spcAft>
              <a:buNone/>
              <a:tabLst>
                <a:tab pos="573088" algn="l"/>
              </a:tabLst>
            </a:pPr>
            <a:r>
              <a:rPr lang="en-US" sz="3400" b="1" dirty="0">
                <a:solidFill>
                  <a:srgbClr val="FFFFCC"/>
                </a:solidFill>
                <a:effectLst/>
                <a:ea typeface="Calibri" panose="020F0502020204030204" pitchFamily="34" charset="0"/>
              </a:rPr>
              <a:t>g.</a:t>
            </a:r>
            <a:r>
              <a:rPr lang="en-US" sz="3400" b="1" dirty="0">
                <a:solidFill>
                  <a:srgbClr val="FFFFCC"/>
                </a:solidFill>
                <a:ea typeface="Calibri" panose="020F0502020204030204" pitchFamily="34" charset="0"/>
              </a:rPr>
              <a:t>	</a:t>
            </a:r>
            <a:r>
              <a:rPr lang="en-US" sz="3400" b="1" dirty="0">
                <a:solidFill>
                  <a:srgbClr val="FFFFCC"/>
                </a:solidFill>
                <a:effectLst/>
                <a:ea typeface="Calibri" panose="020F0502020204030204" pitchFamily="34" charset="0"/>
              </a:rPr>
              <a:t>Instructions on Fulfilling Commitments (27:1–34</a:t>
            </a:r>
            <a:r>
              <a:rPr lang="en-US" sz="3400" dirty="0">
                <a:solidFill>
                  <a:srgbClr val="FFFFCC"/>
                </a:solidFill>
                <a:effectLst/>
                <a:ea typeface="Calibri" panose="020F0502020204030204" pitchFamily="34" charset="0"/>
              </a:rPr>
              <a:t>)</a:t>
            </a:r>
            <a:endParaRPr lang="en-US" sz="3400" dirty="0">
              <a:solidFill>
                <a:srgbClr val="FFFFCC"/>
              </a:solidFill>
            </a:endParaRPr>
          </a:p>
        </p:txBody>
      </p:sp>
    </p:spTree>
    <p:extLst>
      <p:ext uri="{BB962C8B-B14F-4D97-AF65-F5344CB8AC3E}">
        <p14:creationId xmlns:p14="http://schemas.microsoft.com/office/powerpoint/2010/main" val="831270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0647" y="764710"/>
            <a:ext cx="11250706" cy="6490447"/>
          </a:xfrm>
        </p:spPr>
        <p:txBody>
          <a:bodyPr>
            <a:noAutofit/>
          </a:bodyPr>
          <a:lstStyle/>
          <a:p>
            <a:pPr marL="514350" indent="-514350">
              <a:lnSpc>
                <a:spcPct val="100000"/>
              </a:lnSpc>
              <a:spcBef>
                <a:spcPts val="0"/>
              </a:spcBef>
              <a:spcAft>
                <a:spcPts val="1200"/>
              </a:spcAft>
              <a:buAutoNum type="arabi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General Observations on the Instructions in Leviticus</a:t>
            </a:r>
          </a:p>
          <a:p>
            <a:pPr marL="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519113">
              <a:lnSpc>
                <a:spcPct val="100000"/>
              </a:lnSpc>
              <a:spcBef>
                <a:spcPts val="0"/>
              </a:spcBef>
              <a:spcAft>
                <a:spcPts val="1200"/>
              </a:spcAft>
              <a:buNone/>
              <a:tabLst>
                <a:tab pos="228600" algn="l"/>
                <a:tab pos="3429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We may define the theme of the book follows: The grace of God expressed in his revelation of what it means to be the holy people of YHWH.</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030288" marR="0" indent="-51911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According to the content and the grammar of 1:1, the book of Leviticus originally was linked directly to Exodus. The present division of the Torah into five books was necessitated by the limited content scribes could write on a single scroll.</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665835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5129" y="1013012"/>
            <a:ext cx="11250706" cy="5710517"/>
          </a:xfrm>
        </p:spPr>
        <p:txBody>
          <a:bodyPr>
            <a:noAutofit/>
          </a:bodyPr>
          <a:lstStyle/>
          <a:p>
            <a:pPr marL="690563" marR="0" indent="-457200">
              <a:lnSpc>
                <a:spcPct val="107000"/>
              </a:lnSpc>
              <a:spcBef>
                <a:spcPts val="0"/>
              </a:spcBef>
              <a:spcAft>
                <a:spcPts val="0"/>
              </a:spcAft>
              <a:buNone/>
              <a:tabLst>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Unlike Exodus and Numbers the book of Leviticus consists almost entirely of prescriptive regulations revealed by God and presumably recorded by Moses at Mount Sinai. Except for transitional statements (e.g., 1:1) narratives of events are rare (8:4–10:7).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35987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5129" y="645459"/>
            <a:ext cx="11250706" cy="6078070"/>
          </a:xfrm>
        </p:spPr>
        <p:txBody>
          <a:bodyPr>
            <a:noAutofit/>
          </a:bodyPr>
          <a:lstStyle/>
          <a:p>
            <a:pPr marL="690563" marR="0" indent="-457200">
              <a:lnSpc>
                <a:spcPct val="107000"/>
              </a:lnSpc>
              <a:spcBef>
                <a:spcPts val="0"/>
              </a:spcBef>
              <a:spcAft>
                <a:spcPts val="0"/>
              </a:spcAft>
              <a:buNone/>
              <a:tabLst>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Within the context of the ancient Near East where people were left to guess what it would take to avert the wrath of their gods, YHWH’s revelation of his will in such detail must be interpreted as a glorious act of grace. Having redeemed Israel from bondage YHWH could have left them ignorant with respect to an appropriate response to saving grace. But YHWH speaks! YHWH speaks in the language of the people! YHWH reveals to them the appropriate response to his saving grace.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560704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5129" y="735106"/>
            <a:ext cx="11250706" cy="5988423"/>
          </a:xfrm>
        </p:spPr>
        <p:txBody>
          <a:bodyPr>
            <a:noAutofit/>
          </a:bodyPr>
          <a:lstStyle/>
          <a:p>
            <a:pPr marL="630238" marR="0" indent="-514350">
              <a:lnSpc>
                <a:spcPct val="100000"/>
              </a:lnSpc>
              <a:spcBef>
                <a:spcPts val="0"/>
              </a:spcBef>
              <a:spcAft>
                <a:spcPts val="1200"/>
              </a:spcAft>
              <a:buAutoNum type="alphaLcPeriod" startAt="5"/>
              <a:tabLst>
                <a:tab pos="6270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Leviticus 16 describes the ritual to be followed on Yom Kippur, to this day the holiest day of the Israelite calendar. </a:t>
            </a:r>
          </a:p>
          <a:p>
            <a:pPr marL="630238" marR="0" indent="-514350">
              <a:lnSpc>
                <a:spcPct val="100000"/>
              </a:lnSpc>
              <a:spcBef>
                <a:spcPts val="0"/>
              </a:spcBef>
              <a:spcAft>
                <a:spcPts val="1200"/>
              </a:spcAft>
              <a:buAutoNum type="alphaLcPeriod" startAt="5"/>
              <a:tabLst>
                <a:tab pos="6270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those who want to investigate the relationship between First Testament and New Testament perspectives on holiness, Leviticus 19 may serve as a representative text (cf. 1 Peter 1:13–2:12). This passage presents the First Testament understanding of:</a:t>
            </a:r>
          </a:p>
          <a:p>
            <a:pPr marL="115888" marR="0" indent="0">
              <a:lnSpc>
                <a:spcPct val="100000"/>
              </a:lnSpc>
              <a:spcBef>
                <a:spcPts val="0"/>
              </a:spcBef>
              <a:spcAft>
                <a:spcPts val="1200"/>
              </a:spcAft>
              <a:buNone/>
              <a:tabLst>
                <a:tab pos="6270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27063" marR="0" indent="-511175">
              <a:lnSpc>
                <a:spcPct val="100000"/>
              </a:lnSpc>
              <a:spcBef>
                <a:spcPts val="0"/>
              </a:spcBef>
              <a:spcAft>
                <a:spcPts val="1200"/>
              </a:spcAft>
              <a:buNone/>
              <a:tabLst>
                <a:tab pos="6270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Motivation and Rationale for Holiness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5888" marR="0" indent="0">
              <a:lnSpc>
                <a:spcPct val="107000"/>
              </a:lnSpc>
              <a:spcBef>
                <a:spcPts val="0"/>
              </a:spcBef>
              <a:spcAft>
                <a:spcPts val="0"/>
              </a:spcAft>
              <a:buNone/>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400" b="1" dirty="0">
              <a:solidFill>
                <a:srgbClr val="FFFFCC"/>
              </a:solidFill>
            </a:endParaRPr>
          </a:p>
        </p:txBody>
      </p:sp>
    </p:spTree>
    <p:extLst>
      <p:ext uri="{BB962C8B-B14F-4D97-AF65-F5344CB8AC3E}">
        <p14:creationId xmlns:p14="http://schemas.microsoft.com/office/powerpoint/2010/main" val="23227058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0647" y="637119"/>
            <a:ext cx="11250706" cy="6490447"/>
          </a:xfrm>
        </p:spPr>
        <p:txBody>
          <a:bodyPr>
            <a:noAutofit/>
          </a:bodyPr>
          <a:lstStyle/>
          <a:p>
            <a:pPr marL="1371600" marR="0" indent="-735013">
              <a:lnSpc>
                <a:spcPct val="100000"/>
              </a:lnSpc>
              <a:spcBef>
                <a:spcPts val="0"/>
              </a:spcBef>
              <a:buNone/>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Motivation and Rationale for Holiness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62163" marR="0" indent="-690563">
              <a:lnSpc>
                <a:spcPct val="100000"/>
              </a:lnSpc>
              <a:spcBef>
                <a:spcPts val="0"/>
              </a:spcBef>
              <a:buAutoNum type="alphaLcParenBoth"/>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Knowledge of the character of God (v. 2)</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62163" marR="0" indent="-690563">
              <a:lnSpc>
                <a:spcPct val="100000"/>
              </a:lnSpc>
              <a:spcBef>
                <a:spcPts val="0"/>
              </a:spcBef>
              <a:buAutoNum type="alphaLcParenBoth"/>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Reverence for God (v. 14</a:t>
            </a:r>
            <a:r>
              <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rPr>
              <a:t>)</a:t>
            </a:r>
          </a:p>
          <a:p>
            <a:pPr marL="2062163" marR="0" indent="-690563">
              <a:lnSpc>
                <a:spcPct val="100000"/>
              </a:lnSpc>
              <a:spcBef>
                <a:spcPts val="0"/>
              </a:spcBef>
              <a:spcAft>
                <a:spcPts val="1200"/>
              </a:spcAft>
              <a:buAutoNum type="alphaLcParenBoth"/>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Gratitude for the salvation of God (v. 36)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17625" marR="0" indent="-690563">
              <a:lnSpc>
                <a:spcPct val="100000"/>
              </a:lnSpc>
              <a:spcBef>
                <a:spcPts val="0"/>
              </a:spcBef>
              <a:spcAft>
                <a:spcPts val="1200"/>
              </a:spcAft>
              <a:buNone/>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Dimensions of Holiness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5888" indent="0">
              <a:lnSpc>
                <a:spcPct val="100000"/>
              </a:lnSpc>
              <a:spcBef>
                <a:spcPts val="0"/>
              </a:spcBef>
              <a:spcAft>
                <a:spcPts val="1200"/>
              </a:spcAft>
              <a:buNone/>
            </a:pPr>
            <a:r>
              <a:rPr lang="en-US" sz="3400" b="1" dirty="0">
                <a:solidFill>
                  <a:srgbClr val="FFFFCC"/>
                </a:solidFill>
                <a:effectLst/>
                <a:latin typeface="Calibri" panose="020F0502020204030204" pitchFamily="34" charset="0"/>
                <a:ea typeface="Calibri" panose="020F0502020204030204" pitchFamily="34" charset="0"/>
              </a:rPr>
              <a:t>The intermingling of ritualistic, ethical, economic, and social regulations reflects the normative First Testament view that holiness affects all of life—it cannot be compartmentalized. This passage presents a healthy corrective for those who dismiss the regulations of the First Testament as totally irrelevant for New Testament believers. </a:t>
            </a:r>
            <a:endParaRPr lang="en-US" sz="3400" b="1" dirty="0">
              <a:solidFill>
                <a:srgbClr val="FFFFCC"/>
              </a:solidFill>
            </a:endParaRPr>
          </a:p>
        </p:txBody>
      </p:sp>
    </p:spTree>
    <p:extLst>
      <p:ext uri="{BB962C8B-B14F-4D97-AF65-F5344CB8AC3E}">
        <p14:creationId xmlns:p14="http://schemas.microsoft.com/office/powerpoint/2010/main" val="228552479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2046-48D8-1F9D-DFC9-37CB6AE17B1B}"/>
              </a:ext>
            </a:extLst>
          </p:cNvPr>
          <p:cNvSpPr>
            <a:spLocks noGrp="1"/>
          </p:cNvSpPr>
          <p:nvPr>
            <p:ph type="title"/>
          </p:nvPr>
        </p:nvSpPr>
        <p:spPr>
          <a:xfrm>
            <a:off x="838200" y="470334"/>
            <a:ext cx="10515600" cy="1325563"/>
          </a:xfrm>
        </p:spPr>
        <p:txBody>
          <a:bodyPr>
            <a:noAutofit/>
          </a:bodyPr>
          <a:lstStyle/>
          <a:p>
            <a:pPr marL="573088" marR="0" indent="-573088" algn="l">
              <a:spcBef>
                <a:spcPts val="0"/>
              </a:spcBef>
              <a:spcAft>
                <a:spcPts val="0"/>
              </a:spcAft>
              <a:tabLst>
                <a:tab pos="228600" algn="l"/>
                <a:tab pos="573088"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latin typeface="+mn-lt"/>
              </a:rPr>
              <a:t>C.	</a:t>
            </a:r>
            <a:r>
              <a:rPr lang="en-US" sz="3400" b="1" dirty="0">
                <a:solidFill>
                  <a:srgbClr val="FFFFCC"/>
                </a:solidFill>
                <a:effectLst/>
                <a:latin typeface="+mn-lt"/>
                <a:ea typeface="Calibri" panose="020F0502020204030204" pitchFamily="34" charset="0"/>
                <a:cs typeface="Calibri" panose="020F0502020204030204" pitchFamily="34" charset="0"/>
              </a:rPr>
              <a:t>YHWH’s Gracious </a:t>
            </a:r>
            <a:r>
              <a:rPr lang="en-US" sz="3400" b="1" dirty="0">
                <a:solidFill>
                  <a:srgbClr val="FFFFCC"/>
                </a:solidFill>
                <a:effectLst/>
                <a:latin typeface="+mn-lt"/>
                <a:ea typeface="Times New Roman" panose="02020603050405020304" pitchFamily="18" charset="0"/>
              </a:rPr>
              <a:t>Preparation of Israel for Occupying the Promised Land </a:t>
            </a:r>
            <a:r>
              <a:rPr lang="en-US" sz="3400" b="1" dirty="0">
                <a:solidFill>
                  <a:srgbClr val="FFFFCC"/>
                </a:solidFill>
                <a:effectLst/>
                <a:latin typeface="+mn-lt"/>
                <a:ea typeface="MS Gothic" panose="020B0609070205080204" pitchFamily="49" charset="-128"/>
                <a:cs typeface="Calibri" panose="020F0502020204030204" pitchFamily="34" charset="0"/>
              </a:rPr>
              <a:t>(Numbers 1:1–9:23)</a:t>
            </a:r>
            <a:endParaRPr lang="en-US" sz="3400" b="1" dirty="0">
              <a:solidFill>
                <a:srgbClr val="FFFFCC"/>
              </a:solidFill>
              <a:latin typeface="+mn-lt"/>
            </a:endParaRPr>
          </a:p>
        </p:txBody>
      </p:sp>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2108999"/>
            <a:ext cx="10515600" cy="4948518"/>
          </a:xfrm>
        </p:spPr>
        <p:txBody>
          <a:bodyPr>
            <a:normAutofit/>
          </a:bodyPr>
          <a:lstStyle/>
          <a:p>
            <a:pPr marL="571500" marR="0" indent="-571500">
              <a:lnSpc>
                <a:spcPct val="110000"/>
              </a:lnSpc>
              <a:spcBef>
                <a:spcPts val="0"/>
              </a:spcBef>
              <a:spcAft>
                <a:spcPts val="12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 1.	Outline of Numbers 1–9</a:t>
            </a:r>
            <a:endParaRPr lang="en-US" sz="3700" b="1" dirty="0">
              <a:solidFill>
                <a:srgbClr val="FFFFCC"/>
              </a:solidFill>
              <a:effectLst/>
              <a:ea typeface="Calibri" panose="020F0502020204030204" pitchFamily="34" charset="0"/>
              <a:cs typeface="Arial" panose="020B0604020202020204" pitchFamily="34" charset="0"/>
            </a:endParaRPr>
          </a:p>
          <a:p>
            <a:pPr marL="1030288" marR="0" indent="-45720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331913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595423"/>
            <a:ext cx="10515600" cy="6047424"/>
          </a:xfrm>
        </p:spPr>
        <p:txBody>
          <a:bodyPr>
            <a:normAutofit fontScale="92500" lnSpcReduction="20000"/>
          </a:bodyPr>
          <a:lstStyle/>
          <a:p>
            <a:pPr marL="1030288" marR="0" indent="-457200">
              <a:lnSpc>
                <a:spcPct val="120000"/>
              </a:lnSpc>
              <a:spcBef>
                <a:spcPts val="0"/>
              </a:spcBef>
              <a:spcAft>
                <a:spcPts val="1200"/>
              </a:spcAft>
              <a:buNone/>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Administrative Preparation (1:1–4:49) </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20000"/>
              </a:lnSpc>
              <a:spcBef>
                <a:spcPts val="0"/>
              </a:spcBef>
              <a:spcAft>
                <a:spcPts val="1200"/>
              </a:spcAft>
              <a:buNone/>
              <a:tabLst>
                <a:tab pos="1030288" algn="l"/>
                <a:tab pos="1604963"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Organization of the Laity (1:1–2:34) </a:t>
            </a:r>
          </a:p>
          <a:p>
            <a:pPr marL="573088" marR="0" indent="0">
              <a:lnSpc>
                <a:spcPct val="120000"/>
              </a:lnSpc>
              <a:spcBef>
                <a:spcPts val="0"/>
              </a:spcBef>
              <a:spcAft>
                <a:spcPts val="1200"/>
              </a:spcAft>
              <a:buNone/>
              <a:tabLst>
                <a:tab pos="1030288" algn="l"/>
                <a:tab pos="1604963" algn="l"/>
                <a:tab pos="2170113" algn="l"/>
              </a:tabLst>
            </a:pPr>
            <a:r>
              <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Call to Register the Troops (1:1–16)</a:t>
            </a:r>
          </a:p>
          <a:p>
            <a:pPr marL="573088" marR="0" indent="0">
              <a:lnSpc>
                <a:spcPct val="120000"/>
              </a:lnSpc>
              <a:spcBef>
                <a:spcPts val="0"/>
              </a:spcBef>
              <a:spcAft>
                <a:spcPts val="1200"/>
              </a:spcAft>
              <a:buNone/>
              <a:tabLst>
                <a:tab pos="1030288" algn="l"/>
                <a:tab pos="1604963" algn="l"/>
                <a:tab pos="2170113" algn="l"/>
              </a:tabLst>
            </a:pPr>
            <a:r>
              <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Results of the Registration (1:17–54)</a:t>
            </a:r>
            <a:endPar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573088" marR="0" indent="0">
              <a:lnSpc>
                <a:spcPct val="120000"/>
              </a:lnSpc>
              <a:spcBef>
                <a:spcPts val="0"/>
              </a:spcBef>
              <a:spcAft>
                <a:spcPts val="1200"/>
              </a:spcAft>
              <a:buNone/>
              <a:tabLst>
                <a:tab pos="1030288" algn="l"/>
                <a:tab pos="1604963" algn="l"/>
                <a:tab pos="2170113"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Purpose of the Registration (2:1–34) </a:t>
            </a:r>
            <a:endPar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573088" marR="0" indent="0">
              <a:lnSpc>
                <a:spcPct val="120000"/>
              </a:lnSpc>
              <a:spcBef>
                <a:spcPts val="0"/>
              </a:spcBef>
              <a:spcAft>
                <a:spcPts val="1200"/>
              </a:spcAft>
              <a:buNone/>
              <a:tabLst>
                <a:tab pos="1030288" algn="l"/>
                <a:tab pos="1604963" algn="l"/>
                <a:tab pos="2170113"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Organization of the Levites (</a:t>
            </a:r>
            <a:r>
              <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rPr>
              <a:t>3:1–4:49)</a:t>
            </a: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Priesthood of Aaron (3:1–4)</a:t>
            </a:r>
          </a:p>
          <a:p>
            <a:pPr marL="2170113" marR="0" indent="-1597025">
              <a:lnSpc>
                <a:spcPct val="120000"/>
              </a:lnSpc>
              <a:spcBef>
                <a:spcPts val="0"/>
              </a:spcBef>
              <a:spcAft>
                <a:spcPts val="1200"/>
              </a:spcAft>
              <a:buNone/>
              <a:tabLst>
                <a:tab pos="1030288" algn="l"/>
                <a:tab pos="1604963" algn="l"/>
                <a:tab pos="2170113"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Instructions for the Levites and their Clans (3:5–4:49)	</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10000"/>
              </a:lnSpc>
              <a:spcBef>
                <a:spcPts val="0"/>
              </a:spcBef>
              <a:spcAft>
                <a:spcPts val="1200"/>
              </a:spcAft>
              <a:buNone/>
              <a:tabLst>
                <a:tab pos="1030288" algn="l"/>
                <a:tab pos="1604963" algn="l"/>
                <a:tab pos="2170113"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13139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5129" y="776176"/>
            <a:ext cx="11284480" cy="5752215"/>
          </a:xfrm>
        </p:spPr>
        <p:txBody>
          <a:bodyPr>
            <a:noAutofit/>
          </a:bodyPr>
          <a:lstStyle/>
          <a:p>
            <a:pPr marL="1030288" marR="0" indent="-573088">
              <a:lnSpc>
                <a:spcPct val="100000"/>
              </a:lnSpc>
              <a:spcBef>
                <a:spcPts val="0"/>
              </a:spcBef>
              <a:spcAft>
                <a:spcPts val="4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Ethical Preparation 	(5:1–6:21)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712913" marR="0" indent="-682625">
              <a:lnSpc>
                <a:spcPct val="100000"/>
              </a:lnSpc>
              <a:spcBef>
                <a:spcPts val="0"/>
              </a:spcBef>
              <a:spcAft>
                <a:spcPts val="4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Regulations Concerning Defilement (5:1–31)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401888" marR="0" indent="-688975">
              <a:lnSpc>
                <a:spcPct val="100000"/>
              </a:lnSpc>
              <a:spcBef>
                <a:spcPts val="0"/>
              </a:spcBef>
              <a:spcAft>
                <a:spcPts val="400"/>
              </a:spcAft>
              <a:buAutoNum type="alphaLcParenBoth"/>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Case of the Leper (5:1–4)</a:t>
            </a:r>
          </a:p>
          <a:p>
            <a:pPr marL="2401888" marR="0" indent="-688975">
              <a:lnSpc>
                <a:spcPct val="100000"/>
              </a:lnSpc>
              <a:spcBef>
                <a:spcPts val="0"/>
              </a:spcBef>
              <a:spcAft>
                <a:spcPts val="400"/>
              </a:spcAft>
              <a:buAutoNum type="alphaLcParenBoth"/>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Case of the Sinner (5:5–10)</a:t>
            </a:r>
          </a:p>
          <a:p>
            <a:pPr marL="2401888" marR="0" indent="-688975">
              <a:lnSpc>
                <a:spcPct val="100000"/>
              </a:lnSpc>
              <a:spcBef>
                <a:spcPts val="0"/>
              </a:spcBef>
              <a:spcAft>
                <a:spcPts val="400"/>
              </a:spcAft>
              <a:buAutoNum type="alphaLcParenBoth"/>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Case of the Adulteress (5:11–31)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0" defTabSz="857250">
              <a:lnSpc>
                <a:spcPct val="100000"/>
              </a:lnSpc>
              <a:spcBef>
                <a:spcPts val="0"/>
              </a:spcBef>
              <a:spcAft>
                <a:spcPts val="4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Regulations Concerning the Nazirite (6:1–21)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573088">
              <a:lnSpc>
                <a:spcPct val="100000"/>
              </a:lnSpc>
              <a:spcBef>
                <a:spcPts val="0"/>
              </a:spcBef>
              <a:spcAft>
                <a:spcPts val="4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Spiritual Preparation: The Aaronic Benediction (</a:t>
            </a:r>
            <a:r>
              <a:rPr lang="en-US" sz="2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6:22–27</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1030288" marR="0" indent="-573088">
              <a:lnSpc>
                <a:spcPct val="100000"/>
              </a:lnSpc>
              <a:spcBef>
                <a:spcPts val="0"/>
              </a:spcBef>
              <a:spcAft>
                <a:spcPts val="400"/>
              </a:spcAft>
              <a:buNone/>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d</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Ceremonial Preparation (7:1–9:26)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712913" marR="0" indent="-682625">
              <a:lnSpc>
                <a:spcPct val="100000"/>
              </a:lnSpc>
              <a:spcBef>
                <a:spcPts val="0"/>
              </a:spcBef>
              <a:spcAft>
                <a:spcPts val="400"/>
              </a:spcAft>
              <a:buAutoNum type="arabicParenBoth"/>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Consecration of the Tabernacle 	(7:1–89)</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712913" marR="0" indent="-682625">
              <a:lnSpc>
                <a:spcPct val="100000"/>
              </a:lnSpc>
              <a:spcBef>
                <a:spcPts val="0"/>
              </a:spcBef>
              <a:spcAft>
                <a:spcPts val="400"/>
              </a:spcAft>
              <a:buAutoNum type="arabicParenBoth"/>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Consecration of the Levites (8:1–26)</a:t>
            </a:r>
            <a:endPar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1712913" marR="0" indent="-682625">
              <a:lnSpc>
                <a:spcPct val="100000"/>
              </a:lnSpc>
              <a:spcBef>
                <a:spcPts val="0"/>
              </a:spcBef>
              <a:spcAft>
                <a:spcPts val="400"/>
              </a:spcAft>
              <a:buAutoNum type="arabicParenBoth"/>
            </a:pPr>
            <a:r>
              <a:rPr lang="en-US" sz="3200" b="1" dirty="0">
                <a:solidFill>
                  <a:srgbClr val="FFFFCC"/>
                </a:solidFill>
                <a:effectLst/>
                <a:latin typeface="Calibri" panose="020F0502020204030204" pitchFamily="34" charset="0"/>
                <a:ea typeface="MS Gothic" panose="020B0609070205080204" pitchFamily="49" charset="-128"/>
              </a:rPr>
              <a:t>The Celebration of the Passover (</a:t>
            </a:r>
            <a:r>
              <a:rPr lang="en-US" sz="3400" b="1" dirty="0">
                <a:solidFill>
                  <a:srgbClr val="FFFFCC"/>
                </a:solidFill>
                <a:effectLst/>
                <a:latin typeface="Calibri" panose="020F0502020204030204" pitchFamily="34" charset="0"/>
                <a:ea typeface="MS Gothic" panose="020B0609070205080204" pitchFamily="49" charset="-128"/>
              </a:rPr>
              <a:t>9:1–23)	</a:t>
            </a:r>
            <a:endParaRPr lang="en-US" sz="3400" b="1" dirty="0">
              <a:solidFill>
                <a:srgbClr val="FFFFCC"/>
              </a:solidFill>
            </a:endParaRPr>
          </a:p>
        </p:txBody>
      </p:sp>
    </p:spTree>
    <p:extLst>
      <p:ext uri="{BB962C8B-B14F-4D97-AF65-F5344CB8AC3E}">
        <p14:creationId xmlns:p14="http://schemas.microsoft.com/office/powerpoint/2010/main" val="277412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647307" y="537328"/>
            <a:ext cx="10897386" cy="6023727"/>
          </a:xfrm>
        </p:spPr>
        <p:txBody>
          <a:bodyPr>
            <a:normAutofit/>
          </a:bodyPr>
          <a:lstStyle/>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MS Gothic" panose="020B0609070205080204" pitchFamily="49" charset="-128"/>
              </a:rPr>
              <a:t>Later writings often appeal to the self-revelation of God in these events:</a:t>
            </a: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Historiographic Books: Josh 2:9–11; Judg 6:8,9,13; 1 Sam 12:6–8; 1 Kgs 8:51; 2 Chron 7:22; Neh 9:9.</a:t>
            </a:r>
            <a:endParaRPr lang="en-US" sz="3400" b="1" dirty="0">
              <a:solidFill>
                <a:srgbClr val="FFFFCC"/>
              </a:solidFill>
              <a:effectLst/>
              <a:ea typeface="Times New Roman" panose="02020603050405020304" pitchFamily="18" charset="0"/>
            </a:endParaRP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Psalms: 77:14–20; 78:12–55; 80:8; 106:7–14; 114; 136:10–22.</a:t>
            </a:r>
            <a:endParaRPr lang="en-US" sz="3400" b="1" dirty="0">
              <a:solidFill>
                <a:srgbClr val="FFFFCC"/>
              </a:solidFill>
              <a:effectLst/>
              <a:ea typeface="Times New Roman" panose="02020603050405020304" pitchFamily="18" charset="0"/>
            </a:endParaRPr>
          </a:p>
          <a:p>
            <a:pPr marL="915988" marR="0" indent="-454025">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Prophets: Hos 11:1; Jer 7:21–24; 11:1–18; 16:14–21; 34:13; Ezek 37:24–28. Frequently the future restoration of the nation is described in terms of a new exodus.</a:t>
            </a:r>
            <a:endParaRPr lang="en-US" sz="3400" b="1" dirty="0">
              <a:solidFill>
                <a:srgbClr val="FFFFCC"/>
              </a:solidFill>
              <a:effectLst/>
              <a:ea typeface="Times New Roman" panose="02020603050405020304" pitchFamily="18" charset="0"/>
            </a:endParaRPr>
          </a:p>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6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9698374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75129" y="3009899"/>
            <a:ext cx="3236259" cy="3471583"/>
          </a:xfrm>
        </p:spPr>
        <p:txBody>
          <a:bodyPr>
            <a:noAutofit/>
          </a:bodyPr>
          <a:lstStyle/>
          <a:p>
            <a:pPr marL="0" marR="0" indent="0" algn="ctr">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r>
              <a:rPr lang="en-US" sz="3400" b="1" dirty="0">
                <a:solidFill>
                  <a:srgbClr val="FFFFCC"/>
                </a:solidFill>
              </a:rPr>
              <a:t>The Numbers of Numbers</a:t>
            </a:r>
          </a:p>
        </p:txBody>
      </p:sp>
      <p:graphicFrame>
        <p:nvGraphicFramePr>
          <p:cNvPr id="2" name="Table 1">
            <a:extLst>
              <a:ext uri="{FF2B5EF4-FFF2-40B4-BE49-F238E27FC236}">
                <a16:creationId xmlns:a16="http://schemas.microsoft.com/office/drawing/2014/main" id="{9379AE80-2C98-61CA-21A6-EF46D276EC53}"/>
              </a:ext>
            </a:extLst>
          </p:cNvPr>
          <p:cNvGraphicFramePr>
            <a:graphicFrameLocks noGrp="1"/>
          </p:cNvGraphicFramePr>
          <p:nvPr>
            <p:extLst>
              <p:ext uri="{D42A27DB-BD31-4B8C-83A1-F6EECF244321}">
                <p14:modId xmlns:p14="http://schemas.microsoft.com/office/powerpoint/2010/main" val="2337082380"/>
              </p:ext>
            </p:extLst>
          </p:nvPr>
        </p:nvGraphicFramePr>
        <p:xfrm>
          <a:off x="4119512" y="233083"/>
          <a:ext cx="7597360" cy="6531639"/>
        </p:xfrm>
        <a:graphic>
          <a:graphicData uri="http://schemas.openxmlformats.org/drawingml/2006/table">
            <a:tbl>
              <a:tblPr>
                <a:tableStyleId>{5C22544A-7EE6-4342-B048-85BDC9FD1C3A}</a:tableStyleId>
              </a:tblPr>
              <a:tblGrid>
                <a:gridCol w="1519472">
                  <a:extLst>
                    <a:ext uri="{9D8B030D-6E8A-4147-A177-3AD203B41FA5}">
                      <a16:colId xmlns:a16="http://schemas.microsoft.com/office/drawing/2014/main" val="1922281578"/>
                    </a:ext>
                  </a:extLst>
                </a:gridCol>
                <a:gridCol w="1519472">
                  <a:extLst>
                    <a:ext uri="{9D8B030D-6E8A-4147-A177-3AD203B41FA5}">
                      <a16:colId xmlns:a16="http://schemas.microsoft.com/office/drawing/2014/main" val="923477646"/>
                    </a:ext>
                  </a:extLst>
                </a:gridCol>
                <a:gridCol w="1519472">
                  <a:extLst>
                    <a:ext uri="{9D8B030D-6E8A-4147-A177-3AD203B41FA5}">
                      <a16:colId xmlns:a16="http://schemas.microsoft.com/office/drawing/2014/main" val="1448456764"/>
                    </a:ext>
                  </a:extLst>
                </a:gridCol>
                <a:gridCol w="1519472">
                  <a:extLst>
                    <a:ext uri="{9D8B030D-6E8A-4147-A177-3AD203B41FA5}">
                      <a16:colId xmlns:a16="http://schemas.microsoft.com/office/drawing/2014/main" val="2358026946"/>
                    </a:ext>
                  </a:extLst>
                </a:gridCol>
                <a:gridCol w="1519472">
                  <a:extLst>
                    <a:ext uri="{9D8B030D-6E8A-4147-A177-3AD203B41FA5}">
                      <a16:colId xmlns:a16="http://schemas.microsoft.com/office/drawing/2014/main" val="2851183826"/>
                    </a:ext>
                  </a:extLst>
                </a:gridCol>
              </a:tblGrid>
              <a:tr h="671170">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Tribal Name</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The First Registration</a:t>
                      </a:r>
                      <a:endParaRPr lang="en-US" sz="1800" b="1" dirty="0">
                        <a:solidFill>
                          <a:srgbClr val="FFFFCC"/>
                        </a:solidFill>
                        <a:effectLst/>
                      </a:endParaRPr>
                    </a:p>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Numbers 1</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The Second Registration</a:t>
                      </a:r>
                      <a:endParaRPr lang="en-US" sz="1800" b="1" dirty="0">
                        <a:solidFill>
                          <a:srgbClr val="FFFFCC"/>
                        </a:solidFill>
                        <a:effectLst/>
                      </a:endParaRPr>
                    </a:p>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Numbers 26</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Change</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David’s Registration</a:t>
                      </a:r>
                      <a:endParaRPr lang="en-US" sz="1800" b="1" dirty="0">
                        <a:solidFill>
                          <a:srgbClr val="FFFFCC"/>
                        </a:solidFill>
                        <a:effectLst/>
                      </a:endParaRPr>
                    </a:p>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1 Chronicles 27</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rgbClr val="203214"/>
                    </a:solidFill>
                  </a:tcPr>
                </a:tc>
                <a:extLst>
                  <a:ext uri="{0D108BD9-81ED-4DB2-BD59-A6C34878D82A}">
                    <a16:rowId xmlns:a16="http://schemas.microsoft.com/office/drawing/2014/main" val="2180869120"/>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Reuben</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46,500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43,730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2,770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extLst>
                  <a:ext uri="{0D108BD9-81ED-4DB2-BD59-A6C34878D82A}">
                    <a16:rowId xmlns:a16="http://schemas.microsoft.com/office/drawing/2014/main" val="2011046546"/>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Simeon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59,300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22,200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37,100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extLst>
                  <a:ext uri="{0D108BD9-81ED-4DB2-BD59-A6C34878D82A}">
                    <a16:rowId xmlns:a16="http://schemas.microsoft.com/office/drawing/2014/main" val="2507623572"/>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Gad</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45,650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40,500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5,150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extLst>
                  <a:ext uri="{0D108BD9-81ED-4DB2-BD59-A6C34878D82A}">
                    <a16:rowId xmlns:a16="http://schemas.microsoft.com/office/drawing/2014/main" val="1581489728"/>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Issachar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54,400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64,300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+ 9,900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extLst>
                  <a:ext uri="{0D108BD9-81ED-4DB2-BD59-A6C34878D82A}">
                    <a16:rowId xmlns:a16="http://schemas.microsoft.com/office/drawing/2014/main" val="2955665310"/>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Judah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74,600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76,500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+ 1,900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extLst>
                  <a:ext uri="{0D108BD9-81ED-4DB2-BD59-A6C34878D82A}">
                    <a16:rowId xmlns:a16="http://schemas.microsoft.com/office/drawing/2014/main" val="2276432048"/>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Zebulun</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57,400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60,500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+ 3,100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extLst>
                  <a:ext uri="{0D108BD9-81ED-4DB2-BD59-A6C34878D82A}">
                    <a16:rowId xmlns:a16="http://schemas.microsoft.com/office/drawing/2014/main" val="3434537927"/>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Ephraim</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40,500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32,500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8,000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extLst>
                  <a:ext uri="{0D108BD9-81ED-4DB2-BD59-A6C34878D82A}">
                    <a16:rowId xmlns:a16="http://schemas.microsoft.com/office/drawing/2014/main" val="2363681961"/>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Manasseh</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32,200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52,700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+ 20,500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extLst>
                  <a:ext uri="{0D108BD9-81ED-4DB2-BD59-A6C34878D82A}">
                    <a16:rowId xmlns:a16="http://schemas.microsoft.com/office/drawing/2014/main" val="2515403349"/>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Benjamin</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35,400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45,600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+ 10,200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extLst>
                  <a:ext uri="{0D108BD9-81ED-4DB2-BD59-A6C34878D82A}">
                    <a16:rowId xmlns:a16="http://schemas.microsoft.com/office/drawing/2014/main" val="1593685020"/>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Dan</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62,700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64,400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+ 1,700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60000"/>
                        <a:lumOff val="40000"/>
                      </a:schemeClr>
                    </a:solidFill>
                  </a:tcPr>
                </a:tc>
                <a:extLst>
                  <a:ext uri="{0D108BD9-81ED-4DB2-BD59-A6C34878D82A}">
                    <a16:rowId xmlns:a16="http://schemas.microsoft.com/office/drawing/2014/main" val="3989537049"/>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Asher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41,500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53,400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+ 11,900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solidFill>
                      <a:schemeClr val="accent6">
                        <a:lumMod val="40000"/>
                        <a:lumOff val="60000"/>
                      </a:schemeClr>
                    </a:solidFill>
                  </a:tcPr>
                </a:tc>
                <a:extLst>
                  <a:ext uri="{0D108BD9-81ED-4DB2-BD59-A6C34878D82A}">
                    <a16:rowId xmlns:a16="http://schemas.microsoft.com/office/drawing/2014/main" val="1055758879"/>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Naphtali</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53,400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45,400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8,000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24,000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589021185"/>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Sub-totals</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603,550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601,730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1,820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288,000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chemeClr val="accent6">
                        <a:lumMod val="40000"/>
                        <a:lumOff val="60000"/>
                      </a:schemeClr>
                    </a:solidFill>
                  </a:tcPr>
                </a:tc>
                <a:extLst>
                  <a:ext uri="{0D108BD9-81ED-4DB2-BD59-A6C34878D82A}">
                    <a16:rowId xmlns:a16="http://schemas.microsoft.com/office/drawing/2014/main" val="623315756"/>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Levites</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22,000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23,000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+ 1,000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effectLst/>
                        </a:rPr>
                        <a:t>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B w="28575"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297564867"/>
                  </a:ext>
                </a:extLst>
              </a:tr>
              <a:tr h="384033">
                <a:tc>
                  <a:txBody>
                    <a:bodyPr/>
                    <a:lstStyle/>
                    <a:p>
                      <a:pPr marL="228600" marR="0" indent="0">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Totals</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625,550</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       624,730</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         – 820</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rgbClr val="203214"/>
                    </a:solidFill>
                  </a:tcPr>
                </a:tc>
                <a:tc>
                  <a:txBody>
                    <a:bodyPr/>
                    <a:lstStyle/>
                    <a:p>
                      <a:pPr marL="0" marR="0" algn="ctr">
                        <a:lnSpc>
                          <a:spcPct val="107000"/>
                        </a:lnSpc>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600" b="1" dirty="0">
                          <a:solidFill>
                            <a:srgbClr val="FFFFCC"/>
                          </a:solidFill>
                          <a:effectLst/>
                        </a:rPr>
                        <a:t> </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txBody>
                  <a:tcPr marL="64954" marR="64954" marT="0" marB="0" anchor="ctr">
                    <a:lnT w="28575" cap="flat" cmpd="sng" algn="ctr">
                      <a:solidFill>
                        <a:schemeClr val="tx1"/>
                      </a:solidFill>
                      <a:prstDash val="solid"/>
                      <a:round/>
                      <a:headEnd type="none" w="med" len="med"/>
                      <a:tailEnd type="none" w="med" len="med"/>
                    </a:lnT>
                    <a:solidFill>
                      <a:srgbClr val="203214"/>
                    </a:solidFill>
                  </a:tcPr>
                </a:tc>
                <a:extLst>
                  <a:ext uri="{0D108BD9-81ED-4DB2-BD59-A6C34878D82A}">
                    <a16:rowId xmlns:a16="http://schemas.microsoft.com/office/drawing/2014/main" val="588794755"/>
                  </a:ext>
                </a:extLst>
              </a:tr>
            </a:tbl>
          </a:graphicData>
        </a:graphic>
      </p:graphicFrame>
    </p:spTree>
    <p:extLst>
      <p:ext uri="{BB962C8B-B14F-4D97-AF65-F5344CB8AC3E}">
        <p14:creationId xmlns:p14="http://schemas.microsoft.com/office/powerpoint/2010/main" val="1745045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B8FA0-6C0A-7550-2BA7-8DF038BC4BD9}"/>
              </a:ext>
            </a:extLst>
          </p:cNvPr>
          <p:cNvSpPr>
            <a:spLocks noGrp="1"/>
          </p:cNvSpPr>
          <p:nvPr>
            <p:ph type="title"/>
          </p:nvPr>
        </p:nvSpPr>
        <p:spPr>
          <a:xfrm>
            <a:off x="838200" y="622301"/>
            <a:ext cx="10515600" cy="596900"/>
          </a:xfrm>
        </p:spPr>
        <p:txBody>
          <a:bodyPr>
            <a:normAutofit/>
          </a:bodyPr>
          <a:lstStyle/>
          <a:p>
            <a:pPr algn="ctr"/>
            <a:r>
              <a:rPr lang="en-US" sz="3400" b="1" dirty="0">
                <a:solidFill>
                  <a:srgbClr val="FFFFCC"/>
                </a:solidFill>
                <a:effectLst/>
                <a:latin typeface="Calibri" panose="020F0502020204030204" pitchFamily="34" charset="0"/>
                <a:ea typeface="MS Gothic" panose="020B0609070205080204" pitchFamily="49" charset="-128"/>
              </a:rPr>
              <a:t>Observations on the Numerical Data</a:t>
            </a:r>
            <a:endParaRPr lang="en-US" sz="3400" b="1" dirty="0">
              <a:solidFill>
                <a:srgbClr val="FFFFCC"/>
              </a:solidFill>
            </a:endParaRPr>
          </a:p>
        </p:txBody>
      </p:sp>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514350" y="1800224"/>
            <a:ext cx="10839450" cy="4781551"/>
          </a:xfrm>
        </p:spPr>
        <p:txBody>
          <a:bodyPr>
            <a:noAutofit/>
          </a:bodyPr>
          <a:lstStyle/>
          <a:p>
            <a:pPr marL="571500" marR="0" indent="-571500">
              <a:lnSpc>
                <a:spcPct val="100000"/>
              </a:lnSpc>
              <a:spcBef>
                <a:spcPts val="0"/>
              </a:spcBef>
              <a:spcAft>
                <a:spcPts val="1800"/>
              </a:spcAft>
              <a:buAutoNum type="arabi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tribes had been unequal in size from the beginning.</a:t>
            </a:r>
          </a:p>
          <a:p>
            <a:pPr marL="571500" marR="0" indent="-571500">
              <a:lnSpc>
                <a:spcPct val="100000"/>
              </a:lnSpc>
              <a:spcBef>
                <a:spcPts val="0"/>
              </a:spcBef>
              <a:spcAft>
                <a:spcPts val="1800"/>
              </a:spcAft>
              <a:buAutoNum type="arabi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desert wanderings resulted in a net loss of 820 men of military age. This contrasts with what had been happening to the population before they ever left Egypt (Exodus 1:1–7). Ironically when the Israelites were slaves they multiplied, but as soon as they were free the population stagnated if not actually shriveling.</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2515373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514350" y="619124"/>
            <a:ext cx="10839450" cy="5962651"/>
          </a:xfrm>
        </p:spPr>
        <p:txBody>
          <a:bodyPr>
            <a:noAutofit/>
          </a:bodyPr>
          <a:lstStyle/>
          <a:p>
            <a:pPr marL="514350" marR="0" indent="-514350">
              <a:lnSpc>
                <a:spcPct val="100000"/>
              </a:lnSpc>
              <a:spcBef>
                <a:spcPts val="0"/>
              </a:spcBef>
              <a:spcAft>
                <a:spcPts val="1800"/>
              </a:spcAft>
              <a:buAutoNum type="arabicPeriod" startAt="3"/>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effect of the period of wandering differed greatly from tribe to tribe. Simeon’s losses represent 60% of the total. Is this intended as a fulfillment of Gen 49:5–7? Gad’s, Ephraim’s, and Naphtali’s losses were also substantial. The narratives provide no clues for this discrimination.</a:t>
            </a:r>
          </a:p>
          <a:p>
            <a:pPr marL="514350" marR="0" indent="-514350">
              <a:lnSpc>
                <a:spcPct val="100000"/>
              </a:lnSpc>
              <a:spcBef>
                <a:spcPts val="0"/>
              </a:spcBef>
              <a:spcAft>
                <a:spcPts val="1800"/>
              </a:spcAft>
              <a:buAutoNum type="arabicPeriod" startAt="3"/>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Judah’s coming political hegemony over the nation is being prepared for by the tribe’s extra-ordinary fertility. By contrast, there is no hint of Ephraim’s coming hegemony over the northern tribes.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690300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B8FA0-6C0A-7550-2BA7-8DF038BC4BD9}"/>
              </a:ext>
            </a:extLst>
          </p:cNvPr>
          <p:cNvSpPr>
            <a:spLocks noGrp="1"/>
          </p:cNvSpPr>
          <p:nvPr>
            <p:ph type="title"/>
          </p:nvPr>
        </p:nvSpPr>
        <p:spPr>
          <a:xfrm>
            <a:off x="838200" y="511545"/>
            <a:ext cx="10515600" cy="596900"/>
          </a:xfrm>
        </p:spPr>
        <p:txBody>
          <a:bodyPr>
            <a:normAutofit/>
          </a:bodyPr>
          <a:lstStyle/>
          <a:p>
            <a:pPr algn="ctr"/>
            <a:r>
              <a:rPr lang="en-US" sz="3400" b="1" dirty="0">
                <a:solidFill>
                  <a:srgbClr val="FFFFCC"/>
                </a:solidFill>
                <a:effectLst/>
                <a:latin typeface="Calibri" panose="020F0502020204030204" pitchFamily="34" charset="0"/>
                <a:ea typeface="MS Gothic" panose="020B0609070205080204" pitchFamily="49" charset="-128"/>
              </a:rPr>
              <a:t>The Significance of the Numerical Registration in Context</a:t>
            </a:r>
            <a:endParaRPr lang="en-US" sz="3400" b="1" dirty="0">
              <a:solidFill>
                <a:srgbClr val="FFFFCC"/>
              </a:solidFill>
            </a:endParaRPr>
          </a:p>
        </p:txBody>
      </p:sp>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438151" y="1329070"/>
            <a:ext cx="11363324" cy="5252706"/>
          </a:xfrm>
        </p:spPr>
        <p:txBody>
          <a:bodyPr>
            <a:noAutofit/>
          </a:bodyPr>
          <a:lstStyle/>
          <a:p>
            <a:pPr marL="514350" marR="0" indent="-514350">
              <a:lnSpc>
                <a:spcPct val="100000"/>
              </a:lnSpc>
              <a:spcBef>
                <a:spcPts val="0"/>
              </a:spcBef>
              <a:spcAft>
                <a:spcPts val="1200"/>
              </a:spcAft>
              <a:buAutoNum type="arabi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purpose of YHWH’s command was not to take a census of the people but to register/muster the troops.</a:t>
            </a:r>
          </a:p>
          <a:p>
            <a:pPr marL="514350" marR="0" indent="-514350">
              <a:lnSpc>
                <a:spcPct val="100000"/>
              </a:lnSpc>
              <a:spcBef>
                <a:spcPts val="0"/>
              </a:spcBef>
              <a:spcAft>
                <a:spcPts val="600"/>
              </a:spcAft>
              <a:buAutoNum type="arabi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numbers demonstrate that the camp of Israel was a walking mortuary. Numbers 26:64 notes that of those that were listed in the first registration at Sinai only Joshua was still around. At this rate the funerals for men numbered 15,088 per year or 1,257 per month or 41+ per day. This would need to be doubled to account for the deceased women. If some children were also dying, then a figure of 100 or more per day is reasonable.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8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3636112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485774" y="786809"/>
            <a:ext cx="11439525" cy="5794966"/>
          </a:xfrm>
        </p:spPr>
        <p:txBody>
          <a:bodyPr>
            <a:normAutofit fontScale="92500"/>
          </a:bodyPr>
          <a:lstStyle/>
          <a:p>
            <a:pPr marL="457200" marR="0" indent="-457200">
              <a:lnSpc>
                <a:spcPct val="100000"/>
              </a:lnSpc>
              <a:spcBef>
                <a:spcPts val="0"/>
              </a:spcBef>
              <a:spcAft>
                <a:spcPts val="1200"/>
              </a:spcAft>
              <a:buAutoNum type="arabicPeriod" startAt="3"/>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deaths indicate that the curse was upon the nation of Israel during these wanderings. According to Exodus 1:7 the nation had been experiencing YHWH’s extra–ordinary blessing even while suffering terrible oppression. Ironically, now that they are free they are cursed.</a:t>
            </a:r>
          </a:p>
          <a:p>
            <a:pPr marL="457200" marR="0" indent="-457200">
              <a:lnSpc>
                <a:spcPct val="100000"/>
              </a:lnSpc>
              <a:spcBef>
                <a:spcPts val="0"/>
              </a:spcBef>
              <a:spcAft>
                <a:spcPts val="600"/>
              </a:spcAft>
              <a:buAutoNum type="arabicPeriod" startAt="3"/>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Among the many lessons concerning the character of YHWH, which the Israelites were to learn from the events associated with the Exodus, was that he keeps his word. This applies not only to his faithfulness to his covenant with Abraham, but also the sentenced pronounced upon his people that the entire generation would die in the desert. Cf. 14:33–34; 26:63–65; 32:13.</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457200">
              <a:lnSpc>
                <a:spcPct val="107000"/>
              </a:lnSpc>
              <a:spcBef>
                <a:spcPts val="0"/>
              </a:spcBef>
              <a:spcAft>
                <a:spcPts val="0"/>
              </a:spcAft>
              <a:buNone/>
            </a:pP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4591923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B8FA0-6C0A-7550-2BA7-8DF038BC4BD9}"/>
              </a:ext>
            </a:extLst>
          </p:cNvPr>
          <p:cNvSpPr>
            <a:spLocks noGrp="1"/>
          </p:cNvSpPr>
          <p:nvPr>
            <p:ph type="title"/>
          </p:nvPr>
        </p:nvSpPr>
        <p:spPr>
          <a:xfrm>
            <a:off x="838200" y="784226"/>
            <a:ext cx="10515600" cy="596900"/>
          </a:xfrm>
        </p:spPr>
        <p:txBody>
          <a:bodyPr>
            <a:normAutofit/>
          </a:bodyPr>
          <a:lstStyle/>
          <a:p>
            <a:pPr algn="ctr"/>
            <a:r>
              <a:rPr lang="en-US" sz="3400" b="1" dirty="0">
                <a:solidFill>
                  <a:srgbClr val="FFFFCC"/>
                </a:solidFill>
                <a:effectLst/>
                <a:latin typeface="Calibri" panose="020F0502020204030204" pitchFamily="34" charset="0"/>
                <a:ea typeface="MS Gothic" panose="020B0609070205080204" pitchFamily="49" charset="-128"/>
              </a:rPr>
              <a:t>Observations on the Numerical Data</a:t>
            </a:r>
            <a:endParaRPr lang="en-US" sz="3400" b="1" dirty="0">
              <a:solidFill>
                <a:srgbClr val="FFFFCC"/>
              </a:solidFill>
            </a:endParaRPr>
          </a:p>
        </p:txBody>
      </p:sp>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838200" y="1952625"/>
            <a:ext cx="10515600" cy="4629150"/>
          </a:xfrm>
        </p:spPr>
        <p:txBody>
          <a:bodyPr>
            <a:normAutofit/>
          </a:bodyPr>
          <a:lstStyle/>
          <a:p>
            <a:pPr marL="457200" marR="0" indent="-457200">
              <a:lnSpc>
                <a:spcPct val="100000"/>
              </a:lnSpc>
              <a:spcBef>
                <a:spcPts val="0"/>
              </a:spcBef>
              <a:spcAft>
                <a:spcPts val="600"/>
              </a:spcAft>
              <a:buNone/>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5.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interpretation of the desert wanderings provided in Deuteronomy highlights the irony of the Israelite experience. Although YHWH was providing for the nation in every way, they could not escape his sentence of death.</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3689304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533399" y="627321"/>
            <a:ext cx="11020425" cy="5954454"/>
          </a:xfrm>
        </p:spPr>
        <p:txBody>
          <a:bodyPr>
            <a:normAutofit/>
          </a:bodyPr>
          <a:lstStyle/>
          <a:p>
            <a:pPr marL="457200" marR="0" indent="-457200">
              <a:lnSpc>
                <a:spcPct val="100000"/>
              </a:lnSpc>
              <a:spcBef>
                <a:spcPts val="0"/>
              </a:spcBef>
              <a:spcAft>
                <a:spcPts val="1200"/>
              </a:spcAft>
              <a:buNone/>
              <a:tabLst>
                <a:tab pos="4572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6.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experience of the Israelites teaches several profound theological lessons: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28700" marR="0" indent="-571500">
              <a:lnSpc>
                <a:spcPct val="100000"/>
              </a:lnSpc>
              <a:spcBef>
                <a:spcPts val="0"/>
              </a:spcBef>
              <a:spcAft>
                <a:spcPts val="1200"/>
              </a:spcAft>
              <a:buAutoNum type="alphaL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Humans are fickle. The past experience of the grace and the power of God is no guarantee that they will trust him when faced with new challenges.</a:t>
            </a:r>
          </a:p>
          <a:p>
            <a:pPr marL="1028700" marR="0" indent="-571500">
              <a:lnSpc>
                <a:spcPct val="100000"/>
              </a:lnSpc>
              <a:spcBef>
                <a:spcPts val="0"/>
              </a:spcBef>
              <a:spcAft>
                <a:spcPts val="1200"/>
              </a:spcAft>
              <a:buAutoNum type="alphaL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interprets unbelief as rebellion against himself. This is a treasonous act deserving of the death penalty.</a:t>
            </a:r>
          </a:p>
          <a:p>
            <a:pPr marL="1028700" marR="0" indent="-571500">
              <a:lnSpc>
                <a:spcPct val="100000"/>
              </a:lnSpc>
              <a:spcBef>
                <a:spcPts val="0"/>
              </a:spcBef>
              <a:spcAft>
                <a:spcPts val="1200"/>
              </a:spcAft>
              <a:buAutoNum type="alphaL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is under no obligation to those who refuse to trust him or presume upon his grace.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pP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5489509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428625" y="723900"/>
            <a:ext cx="11487149" cy="5857875"/>
          </a:xfrm>
        </p:spPr>
        <p:txBody>
          <a:bodyPr>
            <a:noAutofit/>
          </a:bodyPr>
          <a:lstStyle/>
          <a:p>
            <a:pPr marL="514350" marR="0" indent="-514350">
              <a:lnSpc>
                <a:spcPct val="107000"/>
              </a:lnSpc>
              <a:spcBef>
                <a:spcPts val="0"/>
              </a:spcBef>
              <a:spcAft>
                <a:spcPts val="0"/>
              </a:spcAft>
              <a:buAutoNum type="alphaLcPeriod" startAt="4"/>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material well being of a person is no indication of his/her standing before God. The key to life is not found in bread, but in trust in him, expressed in wholehearted obedience. Deuteronomy 8:1–6.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7639078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428625" y="752475"/>
            <a:ext cx="11487149" cy="5829300"/>
          </a:xfrm>
        </p:spPr>
        <p:txBody>
          <a:bodyPr>
            <a:noAutofit/>
          </a:bodyPr>
          <a:lstStyle/>
          <a:p>
            <a:pPr marL="514350" marR="0" indent="-514350">
              <a:lnSpc>
                <a:spcPct val="100000"/>
              </a:lnSpc>
              <a:spcBef>
                <a:spcPts val="0"/>
              </a:spcBef>
              <a:spcAft>
                <a:spcPts val="1200"/>
              </a:spcAft>
              <a:buAutoNum type="alphaLcPeriod" startAt="5"/>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is gracious. In a world of death, his commitment to life prevails. Though that generation died in the desert, a new generation arose to claim the territory and the future for which they were predestined. Moses’ plea for pardon was based upon the character of YHWH as it had been revealed at Sinai. Compare 14:18–19 and Exodus 34:6–7. If people were forgiven it was never because they deserved to be; it is to be attributed exclusively to the compassionate heart of God.</a:t>
            </a:r>
          </a:p>
          <a:p>
            <a:pPr marL="0" marR="0" indent="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2165426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838200" y="733425"/>
            <a:ext cx="10515600" cy="5848350"/>
          </a:xfrm>
        </p:spPr>
        <p:txBody>
          <a:bodyPr>
            <a:normAutofit/>
          </a:bodyPr>
          <a:lstStyle/>
          <a:p>
            <a:pPr marL="457200" marR="0" indent="-457200">
              <a:lnSpc>
                <a:spcPct val="100000"/>
              </a:lnSpc>
              <a:spcBef>
                <a:spcPts val="0"/>
              </a:spcBef>
              <a:spcAft>
                <a:spcPts val="1200"/>
              </a:spcAft>
              <a:buNone/>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f.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responds to the self-sacrificing prayer of a righteous person. Moses’ response to the unbelief of the Israelites in their refusal to enter the land was no less remarkable than it had been at the time of the golden calf incident. For the second time YHWH threatened to wipe out the nation and begin anew with Moses. But Moses rejected the heady offer. Instead he pleaded with God to be gracious and to forgive his rebellious people.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9974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79D2-02F5-B644-90AC-410AEA0534B1}"/>
              </a:ext>
            </a:extLst>
          </p:cNvPr>
          <p:cNvSpPr>
            <a:spLocks noGrp="1"/>
          </p:cNvSpPr>
          <p:nvPr>
            <p:ph type="title"/>
          </p:nvPr>
        </p:nvSpPr>
        <p:spPr>
          <a:xfrm>
            <a:off x="838200" y="797442"/>
            <a:ext cx="10515600" cy="803799"/>
          </a:xfrm>
        </p:spPr>
        <p:txBody>
          <a:bodyPr>
            <a:normAutofit/>
          </a:bodyPr>
          <a:lstStyle/>
          <a:p>
            <a:r>
              <a:rPr lang="en-US" sz="3600" b="1" dirty="0">
                <a:solidFill>
                  <a:srgbClr val="FFFFCC"/>
                </a:solidFill>
                <a:latin typeface="+mn-lt"/>
              </a:rPr>
              <a:t>The Grace of Salvation (Deut 4:32–40)</a:t>
            </a:r>
          </a:p>
        </p:txBody>
      </p:sp>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84462" y="1733107"/>
            <a:ext cx="10935093" cy="4443856"/>
          </a:xfrm>
        </p:spPr>
        <p:txBody>
          <a:bodyPr>
            <a:noAutofit/>
          </a:bodyPr>
          <a:lstStyle/>
          <a:p>
            <a:pPr marL="0" marR="0" indent="0">
              <a:lnSpc>
                <a:spcPct val="115000"/>
              </a:lnSpc>
              <a:spcBef>
                <a:spcPts val="0"/>
              </a:spcBef>
              <a:spcAft>
                <a:spcPts val="600"/>
              </a:spcAft>
              <a:buNone/>
            </a:pPr>
            <a:r>
              <a:rPr lang="en-US" sz="3400" b="1" baseline="30000" dirty="0">
                <a:solidFill>
                  <a:srgbClr val="FFFFCC"/>
                </a:solidFill>
                <a:effectLst/>
                <a:ea typeface="Times New Roman" panose="02020603050405020304" pitchFamily="18" charset="0"/>
              </a:rPr>
              <a:t>32 </a:t>
            </a:r>
            <a:r>
              <a:rPr lang="en-US" sz="3400" b="1" dirty="0">
                <a:solidFill>
                  <a:srgbClr val="FFFFCC"/>
                </a:solidFill>
                <a:effectLst/>
                <a:ea typeface="Times New Roman" panose="02020603050405020304" pitchFamily="18" charset="0"/>
              </a:rPr>
              <a:t>Now inquire concerning the days that are past, which were before you, since the day that God created human beings on the earth; inquire from one end of heaven to the other, whether a great event like as this has ever happened or was ever heard of. </a:t>
            </a:r>
          </a:p>
          <a:p>
            <a:pPr marL="0" marR="0" indent="0">
              <a:lnSpc>
                <a:spcPct val="115000"/>
              </a:lnSpc>
              <a:spcBef>
                <a:spcPts val="0"/>
              </a:spcBef>
              <a:spcAft>
                <a:spcPts val="600"/>
              </a:spcAft>
              <a:buNone/>
            </a:pPr>
            <a:r>
              <a:rPr lang="en-US" sz="3400" b="1" baseline="30000" dirty="0">
                <a:solidFill>
                  <a:srgbClr val="FFFFCC"/>
                </a:solidFill>
                <a:effectLst/>
                <a:ea typeface="Times New Roman" panose="02020603050405020304" pitchFamily="18" charset="0"/>
              </a:rPr>
              <a:t>33 </a:t>
            </a:r>
            <a:r>
              <a:rPr lang="en-US" sz="3400" b="1" dirty="0">
                <a:solidFill>
                  <a:srgbClr val="FFFFCC"/>
                </a:solidFill>
                <a:effectLst/>
                <a:ea typeface="Times New Roman" panose="02020603050405020304" pitchFamily="18" charset="0"/>
              </a:rPr>
              <a:t>Has any people ever heard the voice of a god speaking out of the midst of the fire, as you have heard it and survived? </a:t>
            </a:r>
          </a:p>
        </p:txBody>
      </p:sp>
    </p:spTree>
    <p:extLst>
      <p:ext uri="{BB962C8B-B14F-4D97-AF65-F5344CB8AC3E}">
        <p14:creationId xmlns:p14="http://schemas.microsoft.com/office/powerpoint/2010/main" val="32342361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223285" y="765544"/>
            <a:ext cx="11473416" cy="5816231"/>
          </a:xfrm>
        </p:spPr>
        <p:txBody>
          <a:bodyPr>
            <a:noAutofit/>
          </a:bodyPr>
          <a:lstStyle/>
          <a:p>
            <a:pPr marL="514350" marR="0" indent="-514350">
              <a:lnSpc>
                <a:spcPct val="100000"/>
              </a:lnSpc>
              <a:spcBef>
                <a:spcPts val="0"/>
              </a:spcBef>
              <a:spcAft>
                <a:spcPts val="1800"/>
              </a:spcAft>
              <a:buAutoNum type="alphaLcPeriod" startAt="7"/>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may pardon the sinner, but this does not mean that all of the consequences of the sin are canceled. The rebels were pardoned, but the death sentence upon them stood. Cf. 14:20–25. God’s grace is seen in that the sentence is not imposed upon subsequent generations of Israelites.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0000"/>
              </a:lnSpc>
              <a:spcBef>
                <a:spcPts val="0"/>
              </a:spcBef>
              <a:spcAft>
                <a:spcPts val="1800"/>
              </a:spcAft>
              <a:buAutoNum type="alphaLcPeriod" startAt="7"/>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Ultimately, God’s actions toward his people are determined by a concern for his glory and his own reputation. This was the issue Moses had put before him (14:13–16). Because of the possibility of misinterpretation by the Egyptians, Moses told YHWH he could not afford to destroy his people in the desert.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8926494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AE4DC-2FBB-062A-9DC2-E21CF0B77066}"/>
              </a:ext>
            </a:extLst>
          </p:cNvPr>
          <p:cNvSpPr>
            <a:spLocks noGrp="1"/>
          </p:cNvSpPr>
          <p:nvPr>
            <p:ph idx="1"/>
          </p:nvPr>
        </p:nvSpPr>
        <p:spPr>
          <a:xfrm>
            <a:off x="561975" y="1400175"/>
            <a:ext cx="11134725" cy="5181600"/>
          </a:xfrm>
        </p:spPr>
        <p:txBody>
          <a:bodyPr>
            <a:noAutofit/>
          </a:bodyPr>
          <a:lstStyle/>
          <a:p>
            <a:pPr marL="571500" marR="0" indent="-571500">
              <a:lnSpc>
                <a:spcPct val="100000"/>
              </a:lnSpc>
              <a:spcBef>
                <a:spcPts val="0"/>
              </a:spcBef>
              <a:spcAft>
                <a:spcPts val="1200"/>
              </a:spcAft>
              <a:buAutoNum type="romanL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sentence that rests upon a community need not rest upon each individual. Though the rest of that generation would perish, Caleb would live to see the promises of God fulfilled (cf. 14:24). Compare also Ezekiel 18.</a:t>
            </a:r>
          </a:p>
          <a:p>
            <a:pPr marL="0" marR="0" indent="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174179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2046-48D8-1F9D-DFC9-37CB6AE17B1B}"/>
              </a:ext>
            </a:extLst>
          </p:cNvPr>
          <p:cNvSpPr>
            <a:spLocks noGrp="1"/>
          </p:cNvSpPr>
          <p:nvPr>
            <p:ph type="title"/>
          </p:nvPr>
        </p:nvSpPr>
        <p:spPr>
          <a:xfrm>
            <a:off x="448118" y="566028"/>
            <a:ext cx="11001375" cy="1032622"/>
          </a:xfrm>
        </p:spPr>
        <p:txBody>
          <a:bodyPr>
            <a:noAutofit/>
          </a:bodyPr>
          <a:lstStyle/>
          <a:p>
            <a:pPr marL="685800" marR="0" indent="-685800">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mn-lt"/>
              </a:rPr>
              <a:t>D.		</a:t>
            </a:r>
            <a:r>
              <a:rPr lang="en-US" sz="3400" b="1" dirty="0">
                <a:solidFill>
                  <a:srgbClr val="FFFFCC"/>
                </a:solidFill>
                <a:effectLst/>
                <a:latin typeface="+mn-lt"/>
                <a:ea typeface="Times New Roman" panose="02020603050405020304" pitchFamily="18" charset="0"/>
              </a:rPr>
              <a:t>From Sinai to the Plains of Moab: Testing the Patience and Grace of YHWH (Numbers 10–36)</a:t>
            </a:r>
            <a:endParaRPr lang="en-US" sz="3400" dirty="0">
              <a:solidFill>
                <a:srgbClr val="FFFFCC"/>
              </a:solidFill>
              <a:latin typeface="+mn-lt"/>
            </a:endParaRPr>
          </a:p>
        </p:txBody>
      </p:sp>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1690577"/>
            <a:ext cx="10515600" cy="4952270"/>
          </a:xfrm>
        </p:spPr>
        <p:txBody>
          <a:bodyPr>
            <a:normAutofit fontScale="25000" lnSpcReduction="20000"/>
          </a:bodyPr>
          <a:lstStyle/>
          <a:p>
            <a:pPr marL="571500" marR="0" indent="-571500">
              <a:lnSpc>
                <a:spcPct val="110000"/>
              </a:lnSpc>
              <a:spcBef>
                <a:spcPts val="0"/>
              </a:spcBef>
              <a:spcAft>
                <a:spcPts val="12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12800" b="1" dirty="0">
                <a:solidFill>
                  <a:srgbClr val="FFFFCC"/>
                </a:solidFill>
                <a:effectLst/>
                <a:ea typeface="Calibri" panose="020F0502020204030204" pitchFamily="34" charset="0"/>
                <a:cs typeface="Calibri" panose="020F0502020204030204" pitchFamily="34" charset="0"/>
              </a:rPr>
              <a:t> 1.	From Sinai to Kadesh-barnea</a:t>
            </a:r>
          </a:p>
          <a:p>
            <a:pPr marL="971550" marR="0" indent="-514350">
              <a:lnSpc>
                <a:spcPct val="12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a.		The Departure From Sinai (10:1–36)</a:t>
            </a:r>
            <a:endParaRPr lang="en-US" sz="13600" b="1" dirty="0">
              <a:solidFill>
                <a:srgbClr val="FFFFCC"/>
              </a:solidFill>
              <a:effectLst/>
              <a:latin typeface="Courier New" panose="02070309020205020404" pitchFamily="49" charset="0"/>
              <a:ea typeface="Times New Roman" panose="02020603050405020304" pitchFamily="18" charset="0"/>
            </a:endParaRPr>
          </a:p>
          <a:p>
            <a:pPr marL="971550" marR="0" indent="0">
              <a:lnSpc>
                <a:spcPct val="120000"/>
              </a:lnSpc>
              <a:spcBef>
                <a:spcPts val="0"/>
              </a:spcBef>
              <a:spcAft>
                <a:spcPts val="1200"/>
              </a:spcAft>
              <a:buNone/>
              <a:tabLst>
                <a:tab pos="228600" algn="l"/>
                <a:tab pos="342900" algn="l"/>
                <a:tab pos="457200" algn="l"/>
                <a:tab pos="6858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(1)	The Signal for Departure (10:1–10)	</a:t>
            </a:r>
            <a:endParaRPr lang="en-US" sz="13600" b="1" dirty="0">
              <a:solidFill>
                <a:srgbClr val="FFFFCC"/>
              </a:solidFill>
              <a:effectLst/>
              <a:latin typeface="Courier New" panose="02070309020205020404" pitchFamily="49" charset="0"/>
              <a:ea typeface="Times New Roman" panose="02020603050405020304" pitchFamily="18" charset="0"/>
            </a:endParaRPr>
          </a:p>
          <a:p>
            <a:pPr marL="971550" marR="0" indent="0">
              <a:lnSpc>
                <a:spcPct val="120000"/>
              </a:lnSpc>
              <a:spcBef>
                <a:spcPts val="0"/>
              </a:spcBef>
              <a:spcAft>
                <a:spcPts val="1200"/>
              </a:spcAft>
              <a:buNone/>
              <a:tabLst>
                <a:tab pos="228600" algn="l"/>
                <a:tab pos="342900" algn="l"/>
                <a:tab pos="457200" algn="l"/>
                <a:tab pos="6858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(2)	The Nature of the Departure (10:11–36)		</a:t>
            </a:r>
            <a:endParaRPr lang="en-US" sz="13600" b="1" dirty="0">
              <a:solidFill>
                <a:srgbClr val="FFFFCC"/>
              </a:solidFill>
              <a:effectLst/>
              <a:latin typeface="Courier New" panose="02070309020205020404" pitchFamily="49" charset="0"/>
              <a:ea typeface="Times New Roman" panose="02020603050405020304" pitchFamily="18" charset="0"/>
            </a:endParaRPr>
          </a:p>
          <a:p>
            <a:pPr marL="971550" marR="0" indent="-514350">
              <a:lnSpc>
                <a:spcPct val="120000"/>
              </a:lnSpc>
              <a:spcBef>
                <a:spcPts val="0"/>
              </a:spcBef>
              <a:spcAft>
                <a:spcPts val="1200"/>
              </a:spcAft>
              <a:buNone/>
              <a:tabLst>
                <a:tab pos="228600" algn="l"/>
                <a:tab pos="342900" algn="l"/>
                <a:tab pos="457200" algn="l"/>
                <a:tab pos="685800" algn="l"/>
                <a:tab pos="97155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b.	Three Miserable Stopping Places (11:1–12:16)		</a:t>
            </a:r>
            <a:endParaRPr lang="en-US" sz="13600" b="1" dirty="0">
              <a:solidFill>
                <a:srgbClr val="FFFFCC"/>
              </a:solidFill>
              <a:effectLst/>
              <a:latin typeface="Courier New" panose="02070309020205020404" pitchFamily="49" charset="0"/>
              <a:ea typeface="Times New Roman" panose="02020603050405020304" pitchFamily="18" charset="0"/>
            </a:endParaRPr>
          </a:p>
          <a:p>
            <a:pPr marL="1600200" marR="0" indent="-628650">
              <a:lnSpc>
                <a:spcPct val="12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(1)	</a:t>
            </a:r>
            <a:r>
              <a:rPr lang="en-US" sz="13600" b="1" dirty="0" err="1">
                <a:solidFill>
                  <a:srgbClr val="FFFFCC"/>
                </a:solidFill>
                <a:effectLst/>
                <a:latin typeface="Calibri" panose="020F0502020204030204" pitchFamily="34" charset="0"/>
                <a:ea typeface="Times New Roman" panose="02020603050405020304" pitchFamily="18" charset="0"/>
              </a:rPr>
              <a:t>Taberah</a:t>
            </a:r>
            <a:r>
              <a:rPr lang="en-US" sz="13600" b="1" dirty="0">
                <a:solidFill>
                  <a:srgbClr val="FFFFCC"/>
                </a:solidFill>
                <a:effectLst/>
                <a:latin typeface="Calibri" panose="020F0502020204030204" pitchFamily="34" charset="0"/>
                <a:ea typeface="Times New Roman" panose="02020603050405020304" pitchFamily="18" charset="0"/>
              </a:rPr>
              <a:t> (11:1–3)		</a:t>
            </a:r>
            <a:endParaRPr lang="en-US" sz="13600" b="1" dirty="0">
              <a:solidFill>
                <a:srgbClr val="FFFFCC"/>
              </a:solidFill>
              <a:effectLst/>
              <a:latin typeface="Courier New" panose="02070309020205020404" pitchFamily="49" charset="0"/>
              <a:ea typeface="Times New Roman" panose="02020603050405020304" pitchFamily="18" charset="0"/>
            </a:endParaRPr>
          </a:p>
          <a:p>
            <a:pPr marL="1600200" marR="0" indent="-628650">
              <a:lnSpc>
                <a:spcPct val="120000"/>
              </a:lnSpc>
              <a:spcBef>
                <a:spcPts val="0"/>
              </a:spcBef>
              <a:spcAft>
                <a:spcPts val="1200"/>
              </a:spcAft>
              <a:buNone/>
              <a:tabLst>
                <a:tab pos="685800" algn="l"/>
                <a:tab pos="1371600" algn="l"/>
                <a:tab pos="142875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(2)	</a:t>
            </a:r>
            <a:r>
              <a:rPr lang="en-US" sz="13600" b="1" dirty="0" err="1">
                <a:solidFill>
                  <a:srgbClr val="FFFFCC"/>
                </a:solidFill>
                <a:effectLst/>
                <a:latin typeface="Calibri" panose="020F0502020204030204" pitchFamily="34" charset="0"/>
                <a:ea typeface="Times New Roman" panose="02020603050405020304" pitchFamily="18" charset="0"/>
              </a:rPr>
              <a:t>Kibroth-Hattavah</a:t>
            </a:r>
            <a:r>
              <a:rPr lang="en-US" sz="13600" b="1" dirty="0">
                <a:solidFill>
                  <a:srgbClr val="FFFFCC"/>
                </a:solidFill>
                <a:effectLst/>
                <a:latin typeface="Calibri" panose="020F0502020204030204" pitchFamily="34" charset="0"/>
                <a:ea typeface="Times New Roman" panose="02020603050405020304" pitchFamily="18" charset="0"/>
              </a:rPr>
              <a:t> (11:4–35)		</a:t>
            </a:r>
            <a:endParaRPr lang="en-US" sz="13600" b="1" dirty="0">
              <a:solidFill>
                <a:srgbClr val="FFFFCC"/>
              </a:solidFill>
              <a:effectLst/>
              <a:latin typeface="Courier New" panose="02070309020205020404" pitchFamily="49" charset="0"/>
              <a:ea typeface="Times New Roman" panose="02020603050405020304" pitchFamily="18" charset="0"/>
            </a:endParaRPr>
          </a:p>
          <a:p>
            <a:pPr marL="1600200" marR="0" indent="-628650">
              <a:lnSpc>
                <a:spcPct val="120000"/>
              </a:lnSpc>
              <a:spcBef>
                <a:spcPts val="0"/>
              </a:spcBef>
              <a:spcAft>
                <a:spcPts val="1200"/>
              </a:spcAft>
              <a:buNone/>
              <a:tabLst>
                <a:tab pos="685800" algn="l"/>
                <a:tab pos="1371600" algn="l"/>
                <a:tab pos="142875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Times New Roman" panose="02020603050405020304" pitchFamily="18" charset="0"/>
              </a:rPr>
              <a:t>(3)	</a:t>
            </a:r>
            <a:r>
              <a:rPr lang="en-US" sz="13600" b="1" dirty="0" err="1">
                <a:solidFill>
                  <a:srgbClr val="FFFFCC"/>
                </a:solidFill>
                <a:effectLst/>
                <a:latin typeface="Calibri" panose="020F0502020204030204" pitchFamily="34" charset="0"/>
                <a:ea typeface="Times New Roman" panose="02020603050405020304" pitchFamily="18" charset="0"/>
              </a:rPr>
              <a:t>Hazzeroth</a:t>
            </a:r>
            <a:r>
              <a:rPr lang="en-US" sz="13600" b="1" dirty="0">
                <a:solidFill>
                  <a:srgbClr val="FFFFCC"/>
                </a:solidFill>
                <a:effectLst/>
                <a:latin typeface="Calibri" panose="020F0502020204030204" pitchFamily="34" charset="0"/>
                <a:ea typeface="Times New Roman" panose="02020603050405020304" pitchFamily="18" charset="0"/>
              </a:rPr>
              <a:t> (12:1–16)</a:t>
            </a:r>
            <a:endParaRPr lang="en-US" sz="13600" b="1" dirty="0">
              <a:solidFill>
                <a:srgbClr val="FFFFCC"/>
              </a:solidFill>
              <a:effectLst/>
              <a:latin typeface="Courier New" panose="02070309020205020404" pitchFamily="49" charset="0"/>
              <a:ea typeface="Times New Roman" panose="02020603050405020304" pitchFamily="18" charset="0"/>
            </a:endParaRPr>
          </a:p>
          <a:p>
            <a:pPr marL="971550" marR="0" indent="-57150">
              <a:lnSpc>
                <a:spcPct val="110000"/>
              </a:lnSpc>
              <a:spcBef>
                <a:spcPts val="0"/>
              </a:spcBef>
              <a:spcAft>
                <a:spcPts val="1200"/>
              </a:spcAft>
              <a:buNone/>
              <a:tabLst>
                <a:tab pos="685800" algn="l"/>
                <a:tab pos="1371600" algn="l"/>
                <a:tab pos="142875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Calibri" panose="020F0502020204030204" pitchFamily="34" charset="0"/>
              <a:cs typeface="Arial" panose="020B0604020202020204" pitchFamily="34" charset="0"/>
            </a:endParaRPr>
          </a:p>
          <a:p>
            <a:pPr marL="1030288" marR="0" indent="-45720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5819608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523875" y="733646"/>
            <a:ext cx="11496675" cy="6010053"/>
          </a:xfrm>
        </p:spPr>
        <p:txBody>
          <a:bodyPr>
            <a:normAutofit lnSpcReduction="10000"/>
          </a:bodyPr>
          <a:lstStyle/>
          <a:p>
            <a:pPr marL="571500" marR="0" indent="-571500">
              <a:lnSpc>
                <a:spcPct val="110000"/>
              </a:lnSpc>
              <a:spcBef>
                <a:spcPts val="0"/>
              </a:spcBef>
              <a:spcAft>
                <a:spcPts val="12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Calibri" panose="020F0502020204030204" pitchFamily="34" charset="0"/>
                <a:cs typeface="Calibri" panose="020F0502020204030204" pitchFamily="34" charset="0"/>
              </a:rPr>
              <a:t>Observations</a:t>
            </a:r>
          </a:p>
          <a:p>
            <a:pPr marL="514350" marR="0" indent="0">
              <a:lnSpc>
                <a:spcPct val="110000"/>
              </a:lnSpc>
              <a:spcBef>
                <a:spcPts val="0"/>
              </a:spcBef>
              <a:spcAft>
                <a:spcPts val="1800"/>
              </a:spcAft>
              <a:buNone/>
            </a:pPr>
            <a:r>
              <a:rPr lang="en-US" sz="3400" b="1" dirty="0">
                <a:solidFill>
                  <a:srgbClr val="FFFFCC"/>
                </a:solidFill>
                <a:effectLst/>
                <a:ea typeface="MS Gothic" panose="020B0609070205080204" pitchFamily="49" charset="-128"/>
              </a:rPr>
              <a:t>This text recounts the second phase of the desert narratives (cf. Stage I: Red Sea – Mount Sinai [Exod 15:22–17:16]; Stage III: Kadesh Barnea – Moab [Num 20:1–21:23]).  As in the other Stages, the dominant motif in these accounts is murmuring. All these accounts have three purposes:</a:t>
            </a:r>
            <a:endParaRPr lang="en-US" sz="3400" b="1" dirty="0">
              <a:solidFill>
                <a:srgbClr val="FFFFCC"/>
              </a:solidFill>
              <a:effectLst/>
              <a:ea typeface="Times New Roman" panose="02020603050405020304" pitchFamily="18" charset="0"/>
            </a:endParaRPr>
          </a:p>
          <a:p>
            <a:pPr marL="1028700" marR="0" indent="-514350">
              <a:lnSpc>
                <a:spcPct val="110000"/>
              </a:lnSpc>
              <a:spcBef>
                <a:spcPts val="0"/>
              </a:spcBef>
              <a:spcAft>
                <a:spcPts val="0"/>
              </a:spcAft>
              <a:buNone/>
            </a:pPr>
            <a:r>
              <a:rPr lang="en-US" sz="3400" b="1" dirty="0">
                <a:solidFill>
                  <a:srgbClr val="FFFFCC"/>
                </a:solidFill>
                <a:effectLst/>
                <a:ea typeface="MS Gothic" panose="020B0609070205080204" pitchFamily="49" charset="-128"/>
              </a:rPr>
              <a:t>a.	To demonstrate the fickleness of the human heart.</a:t>
            </a:r>
            <a:endParaRPr lang="en-US" sz="3400" b="1" dirty="0">
              <a:solidFill>
                <a:srgbClr val="FFFFCC"/>
              </a:solidFill>
              <a:effectLst/>
              <a:ea typeface="Times New Roman" panose="02020603050405020304" pitchFamily="18" charset="0"/>
            </a:endParaRPr>
          </a:p>
          <a:p>
            <a:pPr marL="1028700" marR="0" indent="-514350">
              <a:lnSpc>
                <a:spcPct val="110000"/>
              </a:lnSpc>
              <a:spcBef>
                <a:spcPts val="0"/>
              </a:spcBef>
              <a:spcAft>
                <a:spcPts val="0"/>
              </a:spcAft>
              <a:buNone/>
            </a:pPr>
            <a:r>
              <a:rPr lang="en-US" sz="3400" b="1" dirty="0">
                <a:solidFill>
                  <a:srgbClr val="FFFFCC"/>
                </a:solidFill>
                <a:effectLst/>
                <a:ea typeface="MS Gothic" panose="020B0609070205080204" pitchFamily="49" charset="-128"/>
              </a:rPr>
              <a:t>b.	To demonstrate the faithfulness and patience of YHWH.</a:t>
            </a:r>
            <a:endParaRPr lang="en-US" sz="3400" b="1" dirty="0">
              <a:solidFill>
                <a:srgbClr val="FFFFCC"/>
              </a:solidFill>
              <a:effectLst/>
              <a:ea typeface="Times New Roman" panose="02020603050405020304" pitchFamily="18" charset="0"/>
            </a:endParaRPr>
          </a:p>
          <a:p>
            <a:pPr marL="1028700" marR="0" indent="-514350">
              <a:lnSpc>
                <a:spcPct val="110000"/>
              </a:lnSpc>
              <a:spcBef>
                <a:spcPts val="0"/>
              </a:spcBef>
              <a:spcAft>
                <a:spcPts val="0"/>
              </a:spcAft>
              <a:buNone/>
            </a:pPr>
            <a:r>
              <a:rPr lang="en-US" sz="3400" b="1" dirty="0">
                <a:solidFill>
                  <a:srgbClr val="FFFFCC"/>
                </a:solidFill>
                <a:effectLst/>
                <a:ea typeface="MS Gothic" panose="020B0609070205080204" pitchFamily="49" charset="-128"/>
              </a:rPr>
              <a:t>c.	To plead with the reader not to provoke YHWH with unbelief and ingratitude. Psalm 95.</a:t>
            </a:r>
            <a:endParaRPr lang="en-US" sz="3400" b="1" dirty="0">
              <a:solidFill>
                <a:srgbClr val="FFFFCC"/>
              </a:solidFill>
              <a:effectLst/>
              <a:ea typeface="Calibri" panose="020F0502020204030204" pitchFamily="34" charset="0"/>
              <a:cs typeface="Arial" panose="020B0604020202020204" pitchFamily="34" charset="0"/>
            </a:endParaRPr>
          </a:p>
          <a:p>
            <a:pPr marL="1030288" marR="0" indent="-457200">
              <a:lnSpc>
                <a:spcPct val="110000"/>
              </a:lnSpc>
              <a:spcBef>
                <a:spcPts val="0"/>
              </a:spcBef>
              <a:spcAft>
                <a:spcPts val="1200"/>
              </a:spcAft>
              <a:buNone/>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6589973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861236"/>
            <a:ext cx="10515600" cy="5781611"/>
          </a:xfrm>
        </p:spPr>
        <p:txBody>
          <a:bodyPr>
            <a:normAutofit fontScale="92500" lnSpcReduction="10000"/>
          </a:bodyPr>
          <a:lstStyle/>
          <a:p>
            <a:pPr marL="571500" marR="0" indent="-571500">
              <a:lnSpc>
                <a:spcPct val="110000"/>
              </a:lnSpc>
              <a:spcBef>
                <a:spcPts val="0"/>
              </a:spcBef>
              <a:spcAft>
                <a:spcPts val="12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Calibri" panose="020F0502020204030204" pitchFamily="34" charset="0"/>
                <a:cs typeface="Calibri" panose="020F0502020204030204" pitchFamily="34" charset="0"/>
              </a:rPr>
              <a:t> 2.	In and Around Kadesh-barnea: The Price of Unbelief and Rebellion (13:1–14:45)</a:t>
            </a:r>
          </a:p>
          <a:p>
            <a:pPr marL="571500" marR="0" indent="-571500">
              <a:lnSpc>
                <a:spcPct val="110000"/>
              </a:lnSpc>
              <a:spcBef>
                <a:spcPts val="0"/>
              </a:spcBef>
              <a:spcAft>
                <a:spcPts val="12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endParaRPr lang="en-US" sz="1200" b="1" dirty="0">
              <a:solidFill>
                <a:srgbClr val="FFFFCC"/>
              </a:solidFill>
              <a:effectLst/>
              <a:ea typeface="Calibri" panose="020F0502020204030204" pitchFamily="34" charset="0"/>
              <a:cs typeface="Calibri" panose="020F0502020204030204" pitchFamily="34" charset="0"/>
            </a:endParaRPr>
          </a:p>
          <a:p>
            <a:pPr marL="1085850" marR="0" indent="-514350">
              <a:lnSpc>
                <a:spcPct val="100000"/>
              </a:lnSpc>
              <a:spcBef>
                <a:spcPts val="0"/>
              </a:spcBef>
              <a:spcAft>
                <a:spcPts val="1200"/>
              </a:spcAft>
              <a:buAutoNum type="alphaLcPeriod"/>
            </a:pPr>
            <a:r>
              <a:rPr lang="en-US" sz="3400" b="1" dirty="0">
                <a:solidFill>
                  <a:srgbClr val="FFFFCC"/>
                </a:solidFill>
                <a:ea typeface="Times New Roman" panose="02020603050405020304" pitchFamily="18" charset="0"/>
              </a:rPr>
              <a:t>The Test of Faith (13:1–14:45)</a:t>
            </a:r>
          </a:p>
          <a:p>
            <a:pPr marL="1828800" marR="0" indent="-742950">
              <a:lnSpc>
                <a:spcPct val="100000"/>
              </a:lnSpc>
              <a:spcBef>
                <a:spcPts val="0"/>
              </a:spcBef>
              <a:spcAft>
                <a:spcPts val="1200"/>
              </a:spcAft>
              <a:buAutoNum type="arabicParenBoth"/>
            </a:pPr>
            <a:r>
              <a:rPr lang="en-US" sz="3400" b="1" dirty="0">
                <a:solidFill>
                  <a:srgbClr val="FFFFCC"/>
                </a:solidFill>
                <a:effectLst/>
                <a:ea typeface="Times New Roman" panose="02020603050405020304" pitchFamily="18" charset="0"/>
              </a:rPr>
              <a:t>The Nature of the Test (13:1–33)</a:t>
            </a:r>
          </a:p>
          <a:p>
            <a:pPr marL="1828800" marR="0" indent="-742950">
              <a:lnSpc>
                <a:spcPct val="100000"/>
              </a:lnSpc>
              <a:spcBef>
                <a:spcPts val="0"/>
              </a:spcBef>
              <a:spcAft>
                <a:spcPts val="1200"/>
              </a:spcAft>
              <a:buAutoNum type="arabicParenBoth"/>
            </a:pPr>
            <a:r>
              <a:rPr lang="en-US" sz="3400" b="1" dirty="0">
                <a:solidFill>
                  <a:srgbClr val="FFFFCC"/>
                </a:solidFill>
                <a:effectLst/>
                <a:ea typeface="Times New Roman" panose="02020603050405020304" pitchFamily="18" charset="0"/>
              </a:rPr>
              <a:t>The Sending of the Spies (13:1–24)</a:t>
            </a:r>
          </a:p>
          <a:p>
            <a:pPr marL="1828800" marR="0" indent="-742950">
              <a:lnSpc>
                <a:spcPct val="100000"/>
              </a:lnSpc>
              <a:spcBef>
                <a:spcPts val="0"/>
              </a:spcBef>
              <a:spcAft>
                <a:spcPts val="1200"/>
              </a:spcAft>
              <a:buAutoNum type="arabicParenBoth"/>
            </a:pPr>
            <a:r>
              <a:rPr lang="en-US" sz="3400" b="1" dirty="0">
                <a:solidFill>
                  <a:srgbClr val="FFFFCC"/>
                </a:solidFill>
                <a:effectLst/>
                <a:ea typeface="Times New Roman" panose="02020603050405020304" pitchFamily="18" charset="0"/>
              </a:rPr>
              <a:t>The Report of the Spies (13:25–33)</a:t>
            </a:r>
          </a:p>
          <a:p>
            <a:pPr marL="1828800" marR="0" indent="-742950">
              <a:lnSpc>
                <a:spcPct val="100000"/>
              </a:lnSpc>
              <a:spcBef>
                <a:spcPts val="0"/>
              </a:spcBef>
              <a:spcAft>
                <a:spcPts val="1200"/>
              </a:spcAft>
              <a:buAutoNum type="arabicParenBoth"/>
            </a:pPr>
            <a:r>
              <a:rPr lang="en-US" sz="3400" b="1" dirty="0">
                <a:solidFill>
                  <a:srgbClr val="FFFFCC"/>
                </a:solidFill>
                <a:effectLst/>
                <a:ea typeface="Times New Roman" panose="02020603050405020304" pitchFamily="18" charset="0"/>
              </a:rPr>
              <a:t>The Response to the Test (14:1–45)		</a:t>
            </a:r>
          </a:p>
          <a:p>
            <a:pPr marL="2514600" marR="0" indent="-685800">
              <a:lnSpc>
                <a:spcPct val="100000"/>
              </a:lnSpc>
              <a:spcBef>
                <a:spcPts val="0"/>
              </a:spcBef>
              <a:spcAft>
                <a:spcPts val="1200"/>
              </a:spcAft>
              <a:buAutoNum type="alphaLcParenBoth"/>
            </a:pPr>
            <a:r>
              <a:rPr lang="en-US" sz="3400" b="1" dirty="0">
                <a:solidFill>
                  <a:srgbClr val="FFFFCC"/>
                </a:solidFill>
                <a:effectLst/>
                <a:ea typeface="Times New Roman" panose="02020603050405020304" pitchFamily="18" charset="0"/>
              </a:rPr>
              <a:t>Unbelief (14:1–39)</a:t>
            </a:r>
          </a:p>
          <a:p>
            <a:pPr marL="2514600" marR="0" indent="-685800">
              <a:lnSpc>
                <a:spcPct val="100000"/>
              </a:lnSpc>
              <a:spcBef>
                <a:spcPts val="0"/>
              </a:spcBef>
              <a:spcAft>
                <a:spcPts val="1200"/>
              </a:spcAft>
              <a:buAutoNum type="alphaLcParenBoth"/>
            </a:pPr>
            <a:r>
              <a:rPr lang="en-US" sz="3400" b="1" dirty="0">
                <a:solidFill>
                  <a:srgbClr val="FFFFCC"/>
                </a:solidFill>
                <a:effectLst/>
                <a:ea typeface="Times New Roman" panose="02020603050405020304" pitchFamily="18" charset="0"/>
              </a:rPr>
              <a:t>Presumption (14:39–45)</a:t>
            </a:r>
            <a:endParaRPr lang="en-US" sz="3400" b="1" dirty="0">
              <a:solidFill>
                <a:srgbClr val="FFFFCC"/>
              </a:solidFill>
              <a:effectLst/>
              <a:ea typeface="Calibri" panose="020F0502020204030204" pitchFamily="34" charset="0"/>
              <a:cs typeface="Arial" panose="020B0604020202020204" pitchFamily="34" charset="0"/>
            </a:endParaRPr>
          </a:p>
          <a:p>
            <a:pPr marL="1085850" marR="0" indent="-514350">
              <a:lnSpc>
                <a:spcPct val="11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6096668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333376"/>
            <a:ext cx="10972800" cy="6309472"/>
          </a:xfrm>
        </p:spPr>
        <p:txBody>
          <a:bodyPr>
            <a:normAutofit/>
          </a:bodyPr>
          <a:lstStyle/>
          <a:p>
            <a:pPr marL="571500" marR="0" indent="-571500">
              <a:lnSpc>
                <a:spcPct val="100000"/>
              </a:lnSpc>
              <a:spcBef>
                <a:spcPts val="0"/>
              </a:spcBef>
              <a:spcAft>
                <a:spcPts val="1200"/>
              </a:spcAft>
              <a:buNone/>
            </a:pPr>
            <a:r>
              <a:rPr lang="en-US" sz="3400" b="1" dirty="0">
                <a:solidFill>
                  <a:srgbClr val="FFFFCC"/>
                </a:solidFill>
                <a:effectLst/>
                <a:ea typeface="Times New Roman" panose="02020603050405020304" pitchFamily="18" charset="0"/>
              </a:rPr>
              <a:t> </a:t>
            </a:r>
          </a:p>
          <a:p>
            <a:pPr marL="571500" marR="0" indent="-571500">
              <a:lnSpc>
                <a:spcPct val="100000"/>
              </a:lnSpc>
              <a:spcBef>
                <a:spcPts val="0"/>
              </a:spcBef>
              <a:spcAft>
                <a:spcPts val="1200"/>
              </a:spcAft>
              <a:buNone/>
            </a:pPr>
            <a:r>
              <a:rPr lang="en-US" sz="3400" b="1" dirty="0">
                <a:solidFill>
                  <a:srgbClr val="FFFFCC"/>
                </a:solidFill>
                <a:effectLst/>
                <a:ea typeface="Times New Roman" panose="02020603050405020304" pitchFamily="18" charset="0"/>
              </a:rPr>
              <a:t>b.	Further Instructions in Cultic Matters (15:1–41)	</a:t>
            </a:r>
          </a:p>
          <a:p>
            <a:pPr marL="571500" marR="0" indent="-571500">
              <a:lnSpc>
                <a:spcPct val="100000"/>
              </a:lnSpc>
              <a:spcBef>
                <a:spcPts val="0"/>
              </a:spcBef>
              <a:spcAft>
                <a:spcPts val="1200"/>
              </a:spcAft>
              <a:buNone/>
            </a:pPr>
            <a:r>
              <a:rPr lang="en-US" sz="3400" b="1" dirty="0">
                <a:solidFill>
                  <a:srgbClr val="FFFFCC"/>
                </a:solidFill>
                <a:effectLst/>
                <a:ea typeface="Times New Roman" panose="02020603050405020304" pitchFamily="18" charset="0"/>
              </a:rPr>
              <a:t>c.	The Challenge to Moses’ Authority (16:1–50)	</a:t>
            </a:r>
          </a:p>
          <a:p>
            <a:pPr marL="571500" marR="0" indent="-571500">
              <a:lnSpc>
                <a:spcPct val="100000"/>
              </a:lnSpc>
              <a:spcBef>
                <a:spcPts val="0"/>
              </a:spcBef>
              <a:spcAft>
                <a:spcPts val="1200"/>
              </a:spcAft>
              <a:buNone/>
            </a:pPr>
            <a:r>
              <a:rPr lang="en-US" sz="3400" b="1" dirty="0">
                <a:solidFill>
                  <a:srgbClr val="FFFFCC"/>
                </a:solidFill>
                <a:effectLst/>
                <a:ea typeface="Times New Roman" panose="02020603050405020304" pitchFamily="18" charset="0"/>
              </a:rPr>
              <a:t>d.	The Deposition of Aaron’s Staff (17:1–13)		</a:t>
            </a:r>
          </a:p>
          <a:p>
            <a:pPr marL="571500" marR="0" indent="-571500">
              <a:lnSpc>
                <a:spcPct val="100000"/>
              </a:lnSpc>
              <a:spcBef>
                <a:spcPts val="0"/>
              </a:spcBef>
              <a:spcAft>
                <a:spcPts val="1200"/>
              </a:spcAft>
              <a:buNone/>
            </a:pPr>
            <a:r>
              <a:rPr lang="en-US" sz="3400" b="1" dirty="0">
                <a:solidFill>
                  <a:srgbClr val="FFFFCC"/>
                </a:solidFill>
                <a:effectLst/>
                <a:ea typeface="Times New Roman" panose="02020603050405020304" pitchFamily="18" charset="0"/>
              </a:rPr>
              <a:t>e.	Further Instructions for the Levites (18:1–32)</a:t>
            </a:r>
          </a:p>
          <a:p>
            <a:pPr marL="571500" indent="-571500">
              <a:lnSpc>
                <a:spcPct val="100000"/>
              </a:lnSpc>
              <a:spcBef>
                <a:spcPts val="0"/>
              </a:spcBef>
              <a:spcAft>
                <a:spcPts val="1200"/>
              </a:spcAft>
              <a:buNone/>
            </a:pPr>
            <a:r>
              <a:rPr lang="en-US" sz="3400" b="1" dirty="0">
                <a:solidFill>
                  <a:srgbClr val="FFFFCC"/>
                </a:solidFill>
                <a:effectLst/>
                <a:ea typeface="Calibri" panose="020F0502020204030204" pitchFamily="34" charset="0"/>
              </a:rPr>
              <a:t>f.	Further Instructions Concerning Defilement (19:1–22)</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967641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828674"/>
            <a:ext cx="10972800" cy="5814173"/>
          </a:xfrm>
        </p:spPr>
        <p:txBody>
          <a:bodyPr>
            <a:normAutofit/>
          </a:bodyPr>
          <a:lstStyle/>
          <a:p>
            <a:pPr marL="0" marR="0" indent="0">
              <a:lnSpc>
                <a:spcPct val="100000"/>
              </a:lnSpc>
              <a:spcBef>
                <a:spcPts val="0"/>
              </a:spcBef>
              <a:spcAft>
                <a:spcPts val="18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Observations</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8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In this the most impressive scene recorded in 14:10b–19, Moses interceded on behalf of his people after YHWH threatens to destroy them for refusing to enter the land of Canaan. Reminiscent of Exodus 32:7–14 Moses pleaded earnestly with God, appealing to his reputation and his character, to pardon his people for their sin. Again YHWH graciously relented.</a:t>
            </a:r>
            <a:endParaRPr lang="en-US" sz="3400" b="1" dirty="0">
              <a:solidFill>
                <a:srgbClr val="FFFFCC"/>
              </a:solidFill>
              <a:effectLst/>
              <a:latin typeface="Courier New" panose="02070309020205020404" pitchFamily="49" charset="0"/>
              <a:ea typeface="Times New Roman" panose="02020603050405020304" pitchFamily="18" charset="0"/>
            </a:endParaRPr>
          </a:p>
          <a:p>
            <a:pPr marL="571500" indent="-57150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040549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776176"/>
            <a:ext cx="10515600" cy="5866671"/>
          </a:xfrm>
        </p:spPr>
        <p:txBody>
          <a:bodyPr>
            <a:normAutofit/>
          </a:bodyPr>
          <a:lstStyle/>
          <a:p>
            <a:pPr marL="571500" marR="0" indent="-571500">
              <a:spcBef>
                <a:spcPts val="0"/>
              </a:spcBef>
              <a:spcAft>
                <a:spcPts val="0"/>
              </a:spcAft>
              <a:buNone/>
              <a:tabLst>
                <a:tab pos="571500" algn="l"/>
                <a:tab pos="62865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a typeface="Calibri" panose="020F0502020204030204" pitchFamily="34" charset="0"/>
                <a:cs typeface="Calibri" panose="020F0502020204030204" pitchFamily="34" charset="0"/>
              </a:rPr>
              <a:t>3</a:t>
            </a:r>
            <a:r>
              <a:rPr lang="en-US" sz="3400" b="1" dirty="0">
                <a:solidFill>
                  <a:srgbClr val="FFFFCC"/>
                </a:solidFill>
                <a:effectLst/>
                <a:ea typeface="Calibri" panose="020F0502020204030204" pitchFamily="34" charset="0"/>
                <a:cs typeface="Calibri" panose="020F0502020204030204" pitchFamily="34" charset="0"/>
              </a:rPr>
              <a:t>.		</a:t>
            </a:r>
            <a:r>
              <a:rPr lang="en-US" sz="3400" b="1" dirty="0">
                <a:solidFill>
                  <a:srgbClr val="FFFFCC"/>
                </a:solidFill>
                <a:effectLst/>
                <a:ea typeface="Times New Roman" panose="02020603050405020304" pitchFamily="18" charset="0"/>
              </a:rPr>
              <a:t>From Kadesh to the Plains of Moab: </a:t>
            </a:r>
            <a:endParaRPr lang="en-US" sz="3400" dirty="0">
              <a:solidFill>
                <a:srgbClr val="FFFFCC"/>
              </a:solidFill>
              <a:effectLst/>
              <a:ea typeface="Times New Roman" panose="02020603050405020304" pitchFamily="18" charset="0"/>
            </a:endParaRPr>
          </a:p>
          <a:p>
            <a:pPr marL="571500" marR="0" indent="-571500">
              <a:spcBef>
                <a:spcPts val="0"/>
              </a:spcBef>
              <a:spcAft>
                <a:spcPts val="0"/>
              </a:spcAft>
              <a:buNone/>
              <a:tabLst>
                <a:tab pos="571500" algn="l"/>
                <a:tab pos="62865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Just Putting in Time (20:1–21:35)</a:t>
            </a:r>
          </a:p>
          <a:p>
            <a:pPr marL="571500" marR="0" indent="-571500">
              <a:spcBef>
                <a:spcPts val="0"/>
              </a:spcBef>
              <a:spcAft>
                <a:spcPts val="0"/>
              </a:spcAft>
              <a:buNone/>
              <a:tabLst>
                <a:tab pos="571500" algn="l"/>
                <a:tab pos="62865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a typeface="Times New Roman" panose="02020603050405020304" pitchFamily="18" charset="0"/>
            </a:endParaRPr>
          </a:p>
          <a:p>
            <a:pPr marL="571500" marR="0" indent="0">
              <a:lnSpc>
                <a:spcPct val="100000"/>
              </a:lnSpc>
              <a:spcBef>
                <a:spcPts val="0"/>
              </a:spcBef>
              <a:spcAft>
                <a:spcPts val="1200"/>
              </a:spcAft>
              <a:buNone/>
              <a:tabLst>
                <a:tab pos="1143000" algn="l"/>
              </a:tabLst>
            </a:pPr>
            <a:r>
              <a:rPr lang="en-US" sz="3400" b="1" dirty="0">
                <a:solidFill>
                  <a:srgbClr val="FFFFCC"/>
                </a:solidFill>
                <a:effectLst/>
                <a:latin typeface="Calibri" panose="020F0502020204030204" pitchFamily="34" charset="0"/>
                <a:ea typeface="Times New Roman" panose="02020603050405020304" pitchFamily="18" charset="0"/>
              </a:rPr>
              <a:t>a.	All in the Family (20:1–29)		</a:t>
            </a:r>
            <a:endParaRPr lang="en-US" sz="3400" b="1" dirty="0">
              <a:solidFill>
                <a:srgbClr val="FFFFCC"/>
              </a:solidFill>
              <a:effectLst/>
              <a:latin typeface="Courier New" panose="02070309020205020404" pitchFamily="49" charset="0"/>
              <a:ea typeface="Times New Roman" panose="02020603050405020304" pitchFamily="18" charset="0"/>
            </a:endParaRPr>
          </a:p>
          <a:p>
            <a:pPr marL="1828800" marR="0" indent="-6858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Times New Roman" panose="02020603050405020304" pitchFamily="18" charset="0"/>
              </a:rPr>
              <a:t>(1)	The Death of Miriam (20:1)</a:t>
            </a:r>
          </a:p>
          <a:p>
            <a:pPr marL="1828800" marR="0" indent="-685800">
              <a:lnSpc>
                <a:spcPct val="100000"/>
              </a:lnSpc>
              <a:spcBef>
                <a:spcPts val="0"/>
              </a:spcBef>
              <a:spcAft>
                <a:spcPts val="1200"/>
              </a:spcAft>
              <a:buAutoNum type="arabicParenBoth" startAt="2"/>
            </a:pPr>
            <a:r>
              <a:rPr lang="en-US" sz="3400" b="1" dirty="0">
                <a:solidFill>
                  <a:srgbClr val="FFFFCC"/>
                </a:solidFill>
                <a:effectLst/>
                <a:latin typeface="Calibri" panose="020F0502020204030204" pitchFamily="34" charset="0"/>
                <a:ea typeface="Times New Roman" panose="02020603050405020304" pitchFamily="18" charset="0"/>
              </a:rPr>
              <a:t>The Rebellion of Moses (20:2–13)</a:t>
            </a:r>
          </a:p>
          <a:p>
            <a:pPr marL="1828800" marR="0" indent="-685800">
              <a:lnSpc>
                <a:spcPct val="100000"/>
              </a:lnSpc>
              <a:spcBef>
                <a:spcPts val="0"/>
              </a:spcBef>
              <a:spcAft>
                <a:spcPts val="1200"/>
              </a:spcAft>
              <a:buAutoNum type="arabicParenBoth" startAt="2"/>
            </a:pPr>
            <a:r>
              <a:rPr lang="en-US" sz="3400" b="1" dirty="0">
                <a:solidFill>
                  <a:srgbClr val="FFFFCC"/>
                </a:solidFill>
                <a:effectLst/>
                <a:latin typeface="Calibri" panose="020F0502020204030204" pitchFamily="34" charset="0"/>
                <a:ea typeface="Times New Roman" panose="02020603050405020304" pitchFamily="18" charset="0"/>
              </a:rPr>
              <a:t>The Rejection of Edom (20:14–21)</a:t>
            </a:r>
          </a:p>
          <a:p>
            <a:pPr marL="1828800" marR="0" indent="-685800">
              <a:lnSpc>
                <a:spcPct val="100000"/>
              </a:lnSpc>
              <a:spcBef>
                <a:spcPts val="0"/>
              </a:spcBef>
              <a:spcAft>
                <a:spcPts val="1200"/>
              </a:spcAft>
              <a:buAutoNum type="arabicParenBoth" startAt="2"/>
            </a:pPr>
            <a:r>
              <a:rPr lang="en-US" sz="3400" b="1" dirty="0">
                <a:solidFill>
                  <a:srgbClr val="FFFFCC"/>
                </a:solidFill>
                <a:effectLst/>
                <a:latin typeface="Calibri" panose="020F0502020204030204" pitchFamily="34" charset="0"/>
                <a:ea typeface="Times New Roman" panose="02020603050405020304" pitchFamily="18" charset="0"/>
              </a:rPr>
              <a:t>The Death of Aaron (20:22–29)</a:t>
            </a:r>
            <a:endParaRPr lang="en-US" sz="1400" b="1" dirty="0">
              <a:solidFill>
                <a:srgbClr val="FFFFCC"/>
              </a:solidFill>
              <a:effectLst/>
              <a:latin typeface="Courier New" panose="02070309020205020404" pitchFamily="49" charset="0"/>
              <a:ea typeface="Times New Roman" panose="02020603050405020304" pitchFamily="18" charset="0"/>
            </a:endParaRPr>
          </a:p>
          <a:p>
            <a:pPr marL="571500" marR="0" indent="0">
              <a:spcBef>
                <a:spcPts val="0"/>
              </a:spcBef>
              <a:spcAft>
                <a:spcPts val="0"/>
              </a:spcAft>
              <a:buNone/>
              <a:tabLst>
                <a:tab pos="571500" algn="l"/>
                <a:tab pos="62865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3860121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754912"/>
            <a:ext cx="10515600" cy="5887936"/>
          </a:xfrm>
        </p:spPr>
        <p:txBody>
          <a:bodyPr>
            <a:normAutofit fontScale="92500"/>
          </a:bodyPr>
          <a:lstStyle/>
          <a:p>
            <a:pPr marL="571500" marR="0" indent="-5715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Times New Roman" panose="02020603050405020304" pitchFamily="18" charset="0"/>
              </a:rPr>
              <a:t>b.	The Victory Over the King of Arad (21:1–3)	</a:t>
            </a:r>
            <a:endParaRPr lang="en-US" sz="3400" b="1" dirty="0">
              <a:solidFill>
                <a:srgbClr val="FFFFCC"/>
              </a:solidFill>
              <a:effectLst/>
              <a:latin typeface="Courier New" panose="02070309020205020404" pitchFamily="49" charset="0"/>
              <a:ea typeface="Times New Roman" panose="02020603050405020304" pitchFamily="18" charset="0"/>
            </a:endParaRPr>
          </a:p>
          <a:p>
            <a:pPr marL="571500" marR="0" indent="-5715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Times New Roman" panose="02020603050405020304" pitchFamily="18" charset="0"/>
              </a:rPr>
              <a:t>c.	The Serpentine Affair (21:4–10)	</a:t>
            </a:r>
            <a:endParaRPr lang="en-US" sz="3400" b="1" dirty="0">
              <a:solidFill>
                <a:srgbClr val="FFFFCC"/>
              </a:solidFill>
              <a:effectLst/>
              <a:latin typeface="Courier New" panose="02070309020205020404" pitchFamily="49" charset="0"/>
              <a:ea typeface="Times New Roman" panose="02020603050405020304" pitchFamily="18" charset="0"/>
            </a:endParaRPr>
          </a:p>
          <a:p>
            <a:pPr marL="571500" marR="0" indent="-5715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Times New Roman" panose="02020603050405020304" pitchFamily="18" charset="0"/>
              </a:rPr>
              <a:t>d.	Miscellaneous Pit Stops (21:11–20)</a:t>
            </a:r>
            <a:endParaRPr lang="en-US" sz="3400" b="1" dirty="0">
              <a:solidFill>
                <a:srgbClr val="FFFFCC"/>
              </a:solidFill>
              <a:effectLst/>
              <a:latin typeface="Courier New" panose="02070309020205020404" pitchFamily="49" charset="0"/>
              <a:ea typeface="Times New Roman" panose="02020603050405020304" pitchFamily="18" charset="0"/>
            </a:endParaRPr>
          </a:p>
          <a:p>
            <a:pPr marL="571500" marR="0" indent="-5715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Times New Roman" panose="02020603050405020304" pitchFamily="18" charset="0"/>
              </a:rPr>
              <a:t>e.	The Victory Over the Amorite Kings (21:21–35)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r>
              <a:rPr lang="en-US" sz="3400" b="1" dirty="0">
                <a:solidFill>
                  <a:srgbClr val="FFFFCC"/>
                </a:solidFill>
                <a:ea typeface="Calibri" panose="020F0502020204030204" pitchFamily="34" charset="0"/>
                <a:cs typeface="Arial" panose="020B0604020202020204" pitchFamily="34" charset="0"/>
              </a:rPr>
              <a:t>Observation</a:t>
            </a:r>
          </a:p>
          <a:p>
            <a:pPr marL="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This text recounts the third phase of the desert narratives (cf. Stage I: Red Sea – Mount Sinai [Exod 15:22–17:16]; Stage II: Sinai to Kadesh Barnea – Moab [Num 10:1–12:16).  As in the other Stages, the dominant motif in these accounts is murmuring. See especially 21:4–9.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779636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200025"/>
            <a:ext cx="10858500" cy="6657975"/>
          </a:xfrm>
        </p:spPr>
        <p:txBody>
          <a:bodyPr>
            <a:normAutofit fontScale="77500" lnSpcReduction="20000"/>
          </a:bodyPr>
          <a:lstStyle/>
          <a:p>
            <a:pPr marL="457200" marR="0" indent="-457200">
              <a:lnSpc>
                <a:spcPct val="120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a typeface="Calibri" panose="020F0502020204030204" pitchFamily="34" charset="0"/>
                <a:cs typeface="Calibri" panose="020F0502020204030204" pitchFamily="34" charset="0"/>
              </a:rPr>
              <a:t>4.</a:t>
            </a:r>
            <a:r>
              <a:rPr lang="en-US" sz="3400" b="1" dirty="0">
                <a:solidFill>
                  <a:srgbClr val="FFFFCC"/>
                </a:solidFill>
                <a:effectLst/>
                <a:ea typeface="Calibri" panose="020F0502020204030204" pitchFamily="34" charset="0"/>
                <a:cs typeface="Calibri" panose="020F0502020204030204" pitchFamily="34" charset="0"/>
              </a:rPr>
              <a:t>		</a:t>
            </a:r>
            <a:r>
              <a:rPr lang="en-US" sz="3400" b="1" dirty="0">
                <a:solidFill>
                  <a:srgbClr val="FFFFCC"/>
                </a:solidFill>
                <a:effectLst/>
                <a:latin typeface="Calibri" panose="020F0502020204030204" pitchFamily="34" charset="0"/>
                <a:ea typeface="Times New Roman" panose="02020603050405020304" pitchFamily="18" charset="0"/>
              </a:rPr>
              <a:t>On the Plains of Moab:</a:t>
            </a:r>
            <a:r>
              <a:rPr lang="en-US" sz="3400" b="1" dirty="0">
                <a:solidFill>
                  <a:srgbClr val="FFFFCC"/>
                </a:solidFill>
                <a:latin typeface="Calibri" panose="020F0502020204030204" pitchFamily="34" charset="0"/>
                <a:ea typeface="Times New Roman" panose="02020603050405020304" pitchFamily="18" charset="0"/>
              </a:rPr>
              <a:t> </a:t>
            </a:r>
            <a:r>
              <a:rPr lang="en-US" sz="3400" b="1" dirty="0">
                <a:solidFill>
                  <a:srgbClr val="FFFFCC"/>
                </a:solidFill>
                <a:effectLst/>
                <a:latin typeface="Calibri" panose="020F0502020204030204" pitchFamily="34" charset="0"/>
                <a:ea typeface="Calibri" panose="020F0502020204030204" pitchFamily="34" charset="0"/>
              </a:rPr>
              <a:t>Preparing the New Generation for Entry into the Promised Land (22:1–36:13)</a:t>
            </a:r>
            <a:endParaRPr lang="en-US" sz="3400" b="1" dirty="0">
              <a:solidFill>
                <a:srgbClr val="FFFFCC"/>
              </a:solidFill>
              <a:ea typeface="Times New Roman" panose="02020603050405020304" pitchFamily="18" charset="0"/>
            </a:endParaRPr>
          </a:p>
          <a:p>
            <a:pPr marL="0" marR="0" indent="0">
              <a:lnSpc>
                <a:spcPct val="100000"/>
              </a:lnSpc>
              <a:spcBef>
                <a:spcPts val="0"/>
              </a:spcBef>
              <a:spcAft>
                <a:spcPts val="600"/>
              </a:spcAft>
              <a:buNone/>
            </a:pPr>
            <a:endParaRPr lang="en-US" sz="1800" dirty="0">
              <a:solidFill>
                <a:srgbClr val="FFFFCC"/>
              </a:solidFill>
              <a:effectLst/>
              <a:ea typeface="Calibri" panose="020F0502020204030204" pitchFamily="34" charset="0"/>
              <a:cs typeface="Arial" panose="020B0604020202020204" pitchFamily="34" charset="0"/>
            </a:endParaRPr>
          </a:p>
          <a:p>
            <a:pPr marL="457200" marR="0" indent="0">
              <a:lnSpc>
                <a:spcPct val="120000"/>
              </a:lnSpc>
              <a:spcBef>
                <a:spcPts val="0"/>
              </a:spcBef>
              <a:spcAft>
                <a:spcPts val="600"/>
              </a:spcAft>
              <a:buNone/>
            </a:pPr>
            <a:r>
              <a:rPr lang="en-US" sz="3600" b="1" dirty="0">
                <a:solidFill>
                  <a:srgbClr val="FFFFCC"/>
                </a:solidFill>
                <a:effectLst/>
                <a:latin typeface="Calibri" panose="020F0502020204030204" pitchFamily="34" charset="0"/>
                <a:ea typeface="Times New Roman" panose="02020603050405020304" pitchFamily="18" charset="0"/>
              </a:rPr>
              <a:t>a.	The Blessings of Balaam</a:t>
            </a:r>
            <a:r>
              <a:rPr lang="en-US" sz="3600" b="1" dirty="0">
                <a:solidFill>
                  <a:srgbClr val="FFFFCC"/>
                </a:solidFill>
                <a:latin typeface="Calibri" panose="020F0502020204030204" pitchFamily="34" charset="0"/>
                <a:ea typeface="Times New Roman" panose="02020603050405020304" pitchFamily="18" charset="0"/>
              </a:rPr>
              <a:t> </a:t>
            </a:r>
            <a:r>
              <a:rPr lang="en-US" sz="3600" b="1" dirty="0">
                <a:solidFill>
                  <a:srgbClr val="FFFFCC"/>
                </a:solidFill>
                <a:effectLst/>
                <a:latin typeface="Calibri" panose="020F0502020204030204" pitchFamily="34" charset="0"/>
                <a:ea typeface="Times New Roman" panose="02020603050405020304" pitchFamily="18" charset="0"/>
              </a:rPr>
              <a:t>(22:1–24:25)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pPr>
            <a:r>
              <a:rPr lang="en-US" sz="3600" b="1" dirty="0">
                <a:solidFill>
                  <a:srgbClr val="FFFFCC"/>
                </a:solidFill>
                <a:effectLst/>
                <a:latin typeface="Calibri" panose="020F0502020204030204" pitchFamily="34" charset="0"/>
                <a:ea typeface="Times New Roman" panose="02020603050405020304" pitchFamily="18" charset="0"/>
              </a:rPr>
              <a:t>(1)	The Engagement of Balaam (22:1–41)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(a)	Balak’s Invitation to Balaam (22:1–7)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(b)	The Negotiations with Balaam (22:8–20)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(c)	YHWH’s Treatment of Balaam (22:21–35)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(d)	The Arrival of Balaam (22:36–41)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(2)	The Oracles of Balaam (23:1–24:25)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(a)	The First Oracle (23:1–12)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(b)	The Second Oracle (23:13–26)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(c)	The Third Oracle (23:27–24:13)	</a:t>
            </a:r>
            <a:endParaRPr lang="en-US" sz="3600" b="1" dirty="0">
              <a:solidFill>
                <a:srgbClr val="FFFFCC"/>
              </a:solidFill>
              <a:effectLst/>
              <a:latin typeface="Courier New" panose="02070309020205020404" pitchFamily="49" charset="0"/>
              <a:ea typeface="Times New Roman" panose="02020603050405020304" pitchFamily="18" charset="0"/>
            </a:endParaRPr>
          </a:p>
          <a:p>
            <a:pPr marL="1543050" marR="0" indent="-628650">
              <a:lnSpc>
                <a:spcPct val="120000"/>
              </a:lnSpc>
              <a:spcBef>
                <a:spcPts val="0"/>
              </a:spcBef>
              <a:spcAft>
                <a:spcPts val="600"/>
              </a:spcAft>
              <a:buNone/>
              <a:tabLst>
                <a:tab pos="2171700" algn="l"/>
              </a:tabLst>
            </a:pPr>
            <a:r>
              <a:rPr lang="en-US" sz="3600" b="1" dirty="0">
                <a:solidFill>
                  <a:srgbClr val="FFFFCC"/>
                </a:solidFill>
                <a:effectLst/>
                <a:latin typeface="Calibri" panose="020F0502020204030204" pitchFamily="34" charset="0"/>
                <a:ea typeface="Times New Roman" panose="02020603050405020304" pitchFamily="18" charset="0"/>
              </a:rPr>
              <a:t>	(d)	The Fourth Oracle (24:14–25)</a:t>
            </a:r>
            <a:r>
              <a:rPr lang="en-US" sz="1800" dirty="0">
                <a:solidFill>
                  <a:srgbClr val="FFFFCC"/>
                </a:solidFill>
                <a:effectLst/>
                <a:latin typeface="Calibri" panose="020F0502020204030204" pitchFamily="34" charset="0"/>
                <a:ea typeface="Times New Roman" panose="02020603050405020304" pitchFamily="18" charset="0"/>
              </a:rPr>
              <a:t>	</a:t>
            </a:r>
            <a:endParaRPr lang="en-US" sz="1800"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407913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642594" y="1169580"/>
            <a:ext cx="10906812" cy="5129931"/>
          </a:xfrm>
        </p:spPr>
        <p:txBody>
          <a:bodyPr>
            <a:noAutofit/>
          </a:bodyPr>
          <a:lstStyle/>
          <a:p>
            <a:pPr marL="0" marR="0" indent="0">
              <a:lnSpc>
                <a:spcPct val="100000"/>
              </a:lnSpc>
              <a:spcBef>
                <a:spcPts val="0"/>
              </a:spcBef>
              <a:spcAft>
                <a:spcPts val="1200"/>
              </a:spcAft>
              <a:buNone/>
            </a:pPr>
            <a:r>
              <a:rPr lang="en-US" sz="3400" b="1" baseline="30000" dirty="0">
                <a:solidFill>
                  <a:srgbClr val="FFFFCC"/>
                </a:solidFill>
                <a:effectLst/>
                <a:ea typeface="Times New Roman" panose="02020603050405020304" pitchFamily="18" charset="0"/>
              </a:rPr>
              <a:t>34 </a:t>
            </a:r>
            <a:r>
              <a:rPr lang="en-US" sz="3400" b="1" dirty="0">
                <a:solidFill>
                  <a:srgbClr val="FFFFCC"/>
                </a:solidFill>
                <a:effectLst/>
                <a:ea typeface="Times New Roman" panose="02020603050405020304" pitchFamily="18" charset="0"/>
              </a:rPr>
              <a:t>Or has any god ever dared to go and take a nation for himself from the midst of another nation by daring acts, by signs and wonders, and war, and a mighty hand, and an outstretched arm, and by great acts of terror, all of which YHWH did for your sake in Egypt before your very eyes?</a:t>
            </a:r>
          </a:p>
        </p:txBody>
      </p:sp>
    </p:spTree>
    <p:extLst>
      <p:ext uri="{BB962C8B-B14F-4D97-AF65-F5344CB8AC3E}">
        <p14:creationId xmlns:p14="http://schemas.microsoft.com/office/powerpoint/2010/main" val="103409092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66725" y="637952"/>
            <a:ext cx="11229975" cy="6220047"/>
          </a:xfrm>
        </p:spPr>
        <p:txBody>
          <a:bodyPr>
            <a:normAutofit fontScale="92500" lnSpcReduction="20000"/>
          </a:bodyPr>
          <a:lstStyle/>
          <a:p>
            <a:pPr marL="0" marR="0" indent="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Observations on the Balaam Account</a:t>
            </a:r>
          </a:p>
          <a:p>
            <a:pPr marL="457200" marR="0" indent="-45720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1.	The Narrative Style of the Account</a:t>
            </a:r>
            <a:endParaRPr lang="en-US" sz="3400" b="1" dirty="0">
              <a:solidFill>
                <a:srgbClr val="FFFFCC"/>
              </a:solidFill>
              <a:effectLst/>
              <a:latin typeface="Courier New" panose="02070309020205020404" pitchFamily="49" charset="0"/>
              <a:ea typeface="Times New Roman" panose="02020603050405020304" pitchFamily="18" charset="0"/>
            </a:endParaRPr>
          </a:p>
          <a:p>
            <a:pPr marL="1028700" marR="0" indent="-57150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 a.	The narrative divides into two more of less equal parts, the first dealing with the engagement of Balaam and the second with his oracles.</a:t>
            </a:r>
          </a:p>
          <a:p>
            <a:pPr marL="1028700" marR="0" indent="-571500">
              <a:lnSpc>
                <a:spcPct val="11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b.	The mold in which the engagement of Balaam is cast is the opposite of normal call narratives (which already hints at the author’s view of this man). Normally in the commissioning of a prophet YHWH takes the initiative. In fact, he must often deal with considerable resistance by the person being called. In the present instance, the human takes the initiative, and is forced to deal with resistance on the part of YHWH.</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spcBef>
                <a:spcPts val="0"/>
              </a:spcBef>
              <a:spcAft>
                <a:spcPts val="0"/>
              </a:spcAft>
              <a:buNone/>
            </a:pP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56065400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66725" y="333376"/>
            <a:ext cx="11229975" cy="6524624"/>
          </a:xfrm>
        </p:spPr>
        <p:txBody>
          <a:bodyPr>
            <a:normAutofit/>
          </a:bodyPr>
          <a:lstStyle/>
          <a:p>
            <a:pPr marL="571500" marR="0" indent="-571500">
              <a:lnSpc>
                <a:spcPct val="120000"/>
              </a:lnSpc>
              <a:spcBef>
                <a:spcPts val="0"/>
              </a:spcBef>
              <a:spcAft>
                <a:spcPts val="1200"/>
              </a:spcAft>
              <a:buAutoNum type="alphaLcPeriod" startAt="3"/>
            </a:pPr>
            <a:r>
              <a:rPr lang="en-US" sz="3400" b="1" dirty="0">
                <a:solidFill>
                  <a:srgbClr val="FFFFCC"/>
                </a:solidFill>
                <a:effectLst/>
                <a:latin typeface="Calibri" panose="020F0502020204030204" pitchFamily="34" charset="0"/>
                <a:ea typeface="MS Gothic" panose="020B0609070205080204" pitchFamily="49" charset="-128"/>
              </a:rPr>
              <a:t>Balaam passed on four major oracles (23:7–10; 18–24; 24:3–9, 15–19) and three minor ones (vs. Amalek, 24:20; vs. the Kenite, 24:21–22; vs. Ashur and Eber, 24:23–24). Of the former, the first three are solicited; the last one is not.</a:t>
            </a:r>
            <a:endParaRPr lang="en-US" sz="3400" b="1" dirty="0">
              <a:solidFill>
                <a:srgbClr val="FFFFCC"/>
              </a:solidFill>
              <a:latin typeface="Courier New" panose="02070309020205020404" pitchFamily="49" charset="0"/>
              <a:ea typeface="MS Gothic" panose="020B0609070205080204" pitchFamily="49" charset="-128"/>
            </a:endParaRPr>
          </a:p>
          <a:p>
            <a:pPr marL="571500" marR="0" indent="-571500">
              <a:lnSpc>
                <a:spcPct val="120000"/>
              </a:lnSpc>
              <a:spcBef>
                <a:spcPts val="0"/>
              </a:spcBef>
              <a:spcAft>
                <a:spcPts val="1200"/>
              </a:spcAft>
              <a:buAutoNum type="alphaLcPeriod" startAt="3"/>
            </a:pPr>
            <a:r>
              <a:rPr lang="en-US" sz="3400" b="1" dirty="0">
                <a:solidFill>
                  <a:srgbClr val="FFFFCC"/>
                </a:solidFill>
                <a:effectLst/>
                <a:latin typeface="Calibri" panose="020F0502020204030204" pitchFamily="34" charset="0"/>
                <a:ea typeface="MS Gothic" panose="020B0609070205080204" pitchFamily="49" charset="-128"/>
              </a:rPr>
              <a:t>The narrative is dominated by dialogue. The longest segment of speechless recounting occurs in 22:21–27, a silence which is finally broken by the speech of the donkey!</a:t>
            </a: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78762441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66725" y="1020726"/>
            <a:ext cx="11229975" cy="5837274"/>
          </a:xfrm>
        </p:spPr>
        <p:txBody>
          <a:bodyPr>
            <a:normAutofit lnSpcReduction="10000"/>
          </a:bodyPr>
          <a:lstStyle/>
          <a:p>
            <a:pPr marL="514350" marR="0" indent="-514350">
              <a:lnSpc>
                <a:spcPct val="120000"/>
              </a:lnSpc>
              <a:spcBef>
                <a:spcPts val="0"/>
              </a:spcBef>
              <a:spcAft>
                <a:spcPts val="1200"/>
              </a:spcAft>
              <a:buAutoNum type="alphaLcPeriod" startAt="5"/>
            </a:pPr>
            <a:r>
              <a:rPr lang="en-US" sz="3400" b="1" dirty="0">
                <a:solidFill>
                  <a:srgbClr val="FFFFCC"/>
                </a:solidFill>
                <a:effectLst/>
                <a:latin typeface="Calibri" panose="020F0502020204030204" pitchFamily="34" charset="0"/>
                <a:ea typeface="MS Gothic" panose="020B0609070205080204" pitchFamily="49" charset="-128"/>
              </a:rPr>
              <a:t>While the author is fascinated by the negotiations that eventually bring Balaam to </a:t>
            </a:r>
            <a:r>
              <a:rPr lang="en-US" sz="3400" b="1" dirty="0" err="1">
                <a:solidFill>
                  <a:srgbClr val="FFFFCC"/>
                </a:solidFill>
                <a:effectLst/>
                <a:latin typeface="Calibri" panose="020F0502020204030204" pitchFamily="34" charset="0"/>
                <a:ea typeface="MS Gothic" panose="020B0609070205080204" pitchFamily="49" charset="-128"/>
              </a:rPr>
              <a:t>Balak</a:t>
            </a:r>
            <a:r>
              <a:rPr lang="en-US" sz="3400" b="1" dirty="0">
                <a:solidFill>
                  <a:srgbClr val="FFFFCC"/>
                </a:solidFill>
                <a:effectLst/>
                <a:latin typeface="Calibri" panose="020F0502020204030204" pitchFamily="34" charset="0"/>
                <a:ea typeface="MS Gothic" panose="020B0609070205080204" pitchFamily="49" charset="-128"/>
              </a:rPr>
              <a:t>, it is clear from the change into poetic mode that for him the oracles themselves are of utmost importance. By describing the conflict of wills between Balaam and YHWH, and particularly by the repeated references to Balaam being able to pronounce only what YHWH permits him to say, the narrator heightens the reader’s anticipation for the oracles.</a:t>
            </a:r>
          </a:p>
          <a:p>
            <a:pPr marL="0" marR="0" indent="0">
              <a:lnSpc>
                <a:spcPct val="120000"/>
              </a:lnSpc>
              <a:spcBef>
                <a:spcPts val="0"/>
              </a:spcBef>
              <a:spcAft>
                <a:spcPts val="1200"/>
              </a:spcAft>
              <a:buNone/>
            </a:pP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spcBef>
                <a:spcPts val="0"/>
              </a:spcBef>
              <a:spcAft>
                <a:spcPts val="0"/>
              </a:spcAft>
              <a:buNone/>
            </a:pP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58149967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74428" y="978194"/>
            <a:ext cx="11622272" cy="5879805"/>
          </a:xfrm>
        </p:spPr>
        <p:txBody>
          <a:bodyPr>
            <a:normAutofit lnSpcReduction="10000"/>
          </a:bodyPr>
          <a:lstStyle/>
          <a:p>
            <a:pPr marL="571500" marR="0" indent="-571500">
              <a:lnSpc>
                <a:spcPct val="100000"/>
              </a:lnSpc>
              <a:spcBef>
                <a:spcPts val="0"/>
              </a:spcBef>
              <a:spcAft>
                <a:spcPts val="1200"/>
              </a:spcAft>
              <a:buNone/>
            </a:pPr>
            <a:r>
              <a:rPr lang="en-US" sz="1800" b="1" dirty="0">
                <a:solidFill>
                  <a:srgbClr val="FFFFCC"/>
                </a:solidFill>
                <a:effectLst/>
                <a:latin typeface="Calibri" panose="020F0502020204030204" pitchFamily="34" charset="0"/>
                <a:ea typeface="Times New Roman" panose="02020603050405020304" pitchFamily="18" charset="0"/>
              </a:rPr>
              <a:t> </a:t>
            </a:r>
            <a:r>
              <a:rPr lang="en-US" sz="3400" b="1" dirty="0">
                <a:solidFill>
                  <a:srgbClr val="FFFFCC"/>
                </a:solidFill>
                <a:latin typeface="Calibri" panose="020F0502020204030204" pitchFamily="34" charset="0"/>
                <a:ea typeface="Times New Roman" panose="02020603050405020304" pitchFamily="18" charset="0"/>
              </a:rPr>
              <a:t>2</a:t>
            </a:r>
            <a:r>
              <a:rPr lang="en-US" sz="3400" b="1" dirty="0">
                <a:solidFill>
                  <a:srgbClr val="FFFFCC"/>
                </a:solidFill>
                <a:effectLst/>
                <a:latin typeface="Calibri" panose="020F0502020204030204" pitchFamily="34" charset="0"/>
                <a:ea typeface="Times New Roman" panose="02020603050405020304" pitchFamily="18" charset="0"/>
              </a:rPr>
              <a:t>.	</a:t>
            </a:r>
            <a:r>
              <a:rPr lang="en-US" sz="3400" b="1" dirty="0">
                <a:solidFill>
                  <a:srgbClr val="FFFFCC"/>
                </a:solidFill>
                <a:effectLst/>
                <a:latin typeface="Calibri" panose="020F0502020204030204" pitchFamily="34" charset="0"/>
                <a:ea typeface="MS Gothic" panose="020B0609070205080204" pitchFamily="49" charset="-128"/>
              </a:rPr>
              <a:t>Theological Significance of the Balaam Oracles</a:t>
            </a:r>
            <a:endParaRPr lang="en-US" sz="3400" b="1" dirty="0">
              <a:solidFill>
                <a:srgbClr val="FFFFCC"/>
              </a:solidFill>
              <a:effectLst/>
              <a:latin typeface="Courier New" panose="02070309020205020404" pitchFamily="49" charset="0"/>
              <a:ea typeface="Times New Roman" panose="02020603050405020304" pitchFamily="18" charset="0"/>
            </a:endParaRPr>
          </a:p>
          <a:p>
            <a:pPr marL="1143000" marR="0" indent="-571500">
              <a:lnSpc>
                <a:spcPct val="10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 a.	YHWH is the sovereign Lord of history. That sovereignty is exercised by his word, his messenger, </a:t>
            </a:r>
            <a:r>
              <a:rPr lang="en-US" sz="3400" b="1" dirty="0">
                <a:solidFill>
                  <a:srgbClr val="FFFFCC"/>
                </a:solidFill>
                <a:effectLst/>
                <a:ea typeface="MS Gothic" panose="020B0609070205080204" pitchFamily="49" charset="-128"/>
              </a:rPr>
              <a:t>and his Spirit, and it extends to his people, their enemies, and even to animals.</a:t>
            </a:r>
            <a:endParaRPr lang="en-US" sz="3400" b="1" dirty="0">
              <a:solidFill>
                <a:srgbClr val="FFFFCC"/>
              </a:solidFill>
              <a:ea typeface="MS Gothic" panose="020B0609070205080204" pitchFamily="49" charset="-128"/>
            </a:endParaRPr>
          </a:p>
          <a:p>
            <a:pPr marL="1143000" marR="0" indent="-571500">
              <a:lnSpc>
                <a:spcPct val="100000"/>
              </a:lnSpc>
              <a:spcBef>
                <a:spcPts val="0"/>
              </a:spcBef>
              <a:spcAft>
                <a:spcPts val="1200"/>
              </a:spcAft>
              <a:buNone/>
            </a:pPr>
            <a:r>
              <a:rPr lang="en-US" sz="3400" b="1" dirty="0">
                <a:solidFill>
                  <a:srgbClr val="FFFFCC"/>
                </a:solidFill>
                <a:effectLst/>
                <a:ea typeface="MS Gothic" panose="020B0609070205080204" pitchFamily="49" charset="-128"/>
              </a:rPr>
              <a:t>b.	YHWH is the divine protector of his people. Those whom </a:t>
            </a:r>
            <a:r>
              <a:rPr lang="en-US" sz="3400" b="1" dirty="0">
                <a:solidFill>
                  <a:srgbClr val="FFFFCC"/>
                </a:solidFill>
                <a:effectLst/>
                <a:latin typeface="Calibri" panose="020F0502020204030204" pitchFamily="34" charset="0"/>
                <a:ea typeface="MS Gothic" panose="020B0609070205080204" pitchFamily="49" charset="-128"/>
              </a:rPr>
              <a:t>he has blessed cannot be cursed apart from his permission. To pose as the enemy of God’s people is to make oneself the enemy of God. As a matter of fact, YHWH will build his kingdom and the gates of hell shall not prevail against it.</a:t>
            </a:r>
            <a:r>
              <a:rPr lang="en-US" sz="3400" b="1" dirty="0">
                <a:solidFill>
                  <a:srgbClr val="FFFFCC"/>
                </a:solidFill>
                <a:effectLst/>
                <a:latin typeface="Calibri" panose="020F0502020204030204" pitchFamily="34" charset="0"/>
                <a:ea typeface="Times New Roman" panose="02020603050405020304" pitchFamily="18" charset="0"/>
              </a:rPr>
              <a:t>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7971996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933450"/>
            <a:ext cx="10858500" cy="5924549"/>
          </a:xfrm>
        </p:spPr>
        <p:txBody>
          <a:bodyPr>
            <a:noAutofit/>
          </a:bodyPr>
          <a:lstStyle/>
          <a:p>
            <a:pPr marL="1085850" marR="0" indent="-628650">
              <a:lnSpc>
                <a:spcPct val="100000"/>
              </a:lnSpc>
              <a:spcBef>
                <a:spcPts val="0"/>
              </a:spcBef>
              <a:spcAft>
                <a:spcPts val="1200"/>
              </a:spcAft>
              <a:buNone/>
            </a:pPr>
            <a:r>
              <a:rPr lang="en-US" sz="3400" b="1" dirty="0">
                <a:solidFill>
                  <a:srgbClr val="FFFFCC"/>
                </a:solidFill>
                <a:effectLst/>
                <a:ea typeface="MS Gothic" panose="020B0609070205080204" pitchFamily="49" charset="-128"/>
              </a:rPr>
              <a:t> c.	YHWH is faithful to his promises. Balaam’s oracles reiterate many themes found in the Abrahamic promises/covenant/blessing. God is not a human being, that he should lie; for him to declare something is for him to do it (23:19–20).</a:t>
            </a:r>
            <a:endParaRPr lang="en-US" sz="3400" b="1" dirty="0">
              <a:solidFill>
                <a:srgbClr val="FFFFCC"/>
              </a:solidFill>
              <a:ea typeface="MS Gothic" panose="020B0609070205080204" pitchFamily="49" charset="-128"/>
            </a:endParaRPr>
          </a:p>
          <a:p>
            <a:pPr marL="1085850" marR="0" indent="-628650">
              <a:lnSpc>
                <a:spcPct val="100000"/>
              </a:lnSpc>
              <a:spcBef>
                <a:spcPts val="0"/>
              </a:spcBef>
              <a:spcAft>
                <a:spcPts val="1200"/>
              </a:spcAft>
              <a:buNone/>
            </a:pPr>
            <a:endParaRPr lang="en-US" sz="3400" b="1" dirty="0">
              <a:solidFill>
                <a:srgbClr val="FFFFCC"/>
              </a:solidFill>
              <a:effectLst/>
              <a:ea typeface="MS Gothic" panose="020B0609070205080204" pitchFamily="49" charset="-128"/>
            </a:endParaRPr>
          </a:p>
          <a:p>
            <a:pPr marL="1085850" marR="0" indent="-628650">
              <a:lnSpc>
                <a:spcPct val="100000"/>
              </a:lnSpc>
              <a:spcBef>
                <a:spcPts val="0"/>
              </a:spcBef>
              <a:spcAft>
                <a:spcPts val="1200"/>
              </a:spcAft>
              <a:buNone/>
            </a:pPr>
            <a:r>
              <a:rPr lang="en-US" sz="3400" b="1" dirty="0">
                <a:solidFill>
                  <a:srgbClr val="FFFFCC"/>
                </a:solidFill>
                <a:effectLst/>
                <a:ea typeface="MS Gothic" panose="020B0609070205080204" pitchFamily="49" charset="-128"/>
              </a:rPr>
              <a:t>d.	YHWH is able to take the evil schemes of men and turn them into blessings.</a:t>
            </a:r>
            <a:endParaRPr lang="en-US" sz="3400" b="1" dirty="0">
              <a:solidFill>
                <a:srgbClr val="FFFFCC"/>
              </a:solidFill>
              <a:effectLst/>
              <a:ea typeface="Times New Roman" panose="02020603050405020304" pitchFamily="18" charset="0"/>
            </a:endParaRPr>
          </a:p>
          <a:p>
            <a:pPr marL="0" marR="0" indent="0">
              <a:spcBef>
                <a:spcPts val="0"/>
              </a:spcBef>
              <a:spcAft>
                <a:spcPts val="0"/>
              </a:spcAft>
              <a:buNone/>
            </a:pPr>
            <a:r>
              <a:rPr lang="en-US" sz="3400" b="1" dirty="0">
                <a:solidFill>
                  <a:srgbClr val="FFFFCC"/>
                </a:solidFill>
                <a:effectLst/>
                <a:latin typeface="Calibri" panose="020F0502020204030204" pitchFamily="34" charset="0"/>
                <a:ea typeface="MS Gothic" panose="020B0609070205080204" pitchFamily="49" charset="-128"/>
              </a:rPr>
              <a:t>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spcBef>
                <a:spcPts val="0"/>
              </a:spcBef>
              <a:spcAft>
                <a:spcPts val="0"/>
              </a:spcAft>
              <a:buNone/>
            </a:pPr>
            <a:r>
              <a:rPr lang="en-US" sz="3400" b="1" dirty="0">
                <a:solidFill>
                  <a:srgbClr val="FFFFCC"/>
                </a:solidFill>
                <a:effectLst/>
                <a:latin typeface="Calibri" panose="020F0502020204030204" pitchFamily="34" charset="0"/>
                <a:ea typeface="MS Gothic" panose="020B0609070205080204" pitchFamily="49" charset="-128"/>
              </a:rPr>
              <a:t>	</a:t>
            </a:r>
            <a:endParaRPr lang="en-US" sz="34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0346823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495300" y="999460"/>
            <a:ext cx="11201400" cy="5858539"/>
          </a:xfrm>
        </p:spPr>
        <p:txBody>
          <a:bodyPr>
            <a:normAutofit fontScale="92500"/>
          </a:bodyPr>
          <a:lstStyle/>
          <a:p>
            <a:pPr marL="1028700" marR="0" indent="-571500">
              <a:lnSpc>
                <a:spcPct val="100000"/>
              </a:lnSpc>
              <a:spcBef>
                <a:spcPts val="0"/>
              </a:spcBef>
              <a:spcAft>
                <a:spcPts val="1800"/>
              </a:spcAft>
              <a:buAutoNum type="alphaLcPeriod" startAt="5"/>
            </a:pPr>
            <a:r>
              <a:rPr lang="en-US" sz="3400" b="1" dirty="0">
                <a:solidFill>
                  <a:srgbClr val="FFFFCC"/>
                </a:solidFill>
                <a:effectLst/>
                <a:ea typeface="MS Gothic" panose="020B0609070205080204" pitchFamily="49" charset="-128"/>
              </a:rPr>
              <a:t>YHWH sometimes uses the most unlikely agents to accomplish his tasks. In later scripture Balaam receives extremely bad press. He is remembered as a greedy prophet, determined to capitalize on his clairvoyant powers, and in so doing serves as a warning for all who would serve in YHWH’s kingdom for personal gain (cf. 2 Pet. 2:25; Jude 11; Rev. 2:14).</a:t>
            </a:r>
            <a:endParaRPr lang="en-US" sz="3400" b="1" dirty="0">
              <a:solidFill>
                <a:srgbClr val="FFFFCC"/>
              </a:solidFill>
              <a:ea typeface="MS Gothic" panose="020B0609070205080204" pitchFamily="49" charset="-128"/>
            </a:endParaRPr>
          </a:p>
          <a:p>
            <a:pPr marL="1028700" marR="0" indent="-571500">
              <a:lnSpc>
                <a:spcPct val="100000"/>
              </a:lnSpc>
              <a:spcBef>
                <a:spcPts val="0"/>
              </a:spcBef>
              <a:spcAft>
                <a:spcPts val="1800"/>
              </a:spcAft>
              <a:buAutoNum type="alphaLcPeriod" startAt="5"/>
            </a:pPr>
            <a:r>
              <a:rPr lang="en-US" sz="3400" b="1" dirty="0">
                <a:solidFill>
                  <a:srgbClr val="FFFFCC"/>
                </a:solidFill>
                <a:effectLst/>
                <a:ea typeface="MS Gothic" panose="020B0609070205080204" pitchFamily="49" charset="-128"/>
              </a:rPr>
              <a:t>YHWH looks ahead to the coming of the Messiah. </a:t>
            </a:r>
            <a:r>
              <a:rPr lang="en-US" sz="3400" b="1" dirty="0">
                <a:solidFill>
                  <a:srgbClr val="FFFFCC"/>
                </a:solidFill>
                <a:effectLst/>
                <a:ea typeface="Times New Roman" panose="02020603050405020304" pitchFamily="18" charset="0"/>
              </a:rPr>
              <a:t>In Numbers 24:17 the pagan prophet Balaam sees a star a star and a scepter coming from Jacob/Israel and crushing the foreheads of the enemy.</a:t>
            </a:r>
          </a:p>
          <a:p>
            <a:pPr marL="1028700" marR="0" indent="-571500">
              <a:spcBef>
                <a:spcPts val="0"/>
              </a:spcBef>
              <a:spcAft>
                <a:spcPts val="0"/>
              </a:spcAft>
              <a:buNone/>
            </a:pPr>
            <a:r>
              <a:rPr lang="en-US" sz="3400" b="1" dirty="0">
                <a:solidFill>
                  <a:srgbClr val="FFFFCC"/>
                </a:solidFill>
                <a:effectLst/>
                <a:latin typeface="Calibri" panose="020F0502020204030204" pitchFamily="34" charset="0"/>
                <a:ea typeface="Times New Roman" panose="02020603050405020304" pitchFamily="18" charset="0"/>
              </a:rPr>
              <a:t>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5234959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45FB-013D-EF48-F9E1-8B9BEBDCBF4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2240C26-6BE6-C132-5794-E0F4A1E3E17B}"/>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80418153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4306"/>
            <a:ext cx="12204524" cy="6129388"/>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600075" y="1499563"/>
            <a:ext cx="10858500" cy="3385542"/>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10</a:t>
            </a:r>
          </a:p>
          <a:p>
            <a:pPr algn="ctr"/>
            <a:r>
              <a:rPr lang="en-US" sz="4000" b="1" dirty="0">
                <a:solidFill>
                  <a:srgbClr val="220000"/>
                </a:solidFill>
                <a:latin typeface="Matura MT Script Capitals" panose="03020802060602070202" pitchFamily="66" charset="0"/>
              </a:rPr>
              <a:t>The Covenant Renewed on the Plains of Moab</a:t>
            </a:r>
          </a:p>
          <a:p>
            <a:pPr algn="ctr"/>
            <a:r>
              <a:rPr lang="en-US" sz="4000" b="1" dirty="0">
                <a:solidFill>
                  <a:srgbClr val="220000"/>
                </a:solidFill>
                <a:latin typeface="Matura MT Script Capitals" panose="03020802060602070202" pitchFamily="66" charset="0"/>
              </a:rPr>
              <a:t>with Abraham’s Descendants:</a:t>
            </a:r>
          </a:p>
          <a:p>
            <a:pPr algn="ctr"/>
            <a:r>
              <a:rPr lang="en-US" sz="4000" b="1" dirty="0">
                <a:solidFill>
                  <a:srgbClr val="220000"/>
                </a:solidFill>
                <a:latin typeface="Matura MT Script Capitals" panose="03020802060602070202" pitchFamily="66" charset="0"/>
              </a:rPr>
              <a:t>The Conquest Generation</a:t>
            </a:r>
          </a:p>
          <a:p>
            <a:pPr algn="ctr"/>
            <a:r>
              <a:rPr lang="en-US" sz="4000" b="1" dirty="0">
                <a:solidFill>
                  <a:srgbClr val="220000"/>
                </a:solidFill>
                <a:latin typeface="Matura MT Script Capitals" panose="03020802060602070202" pitchFamily="66" charset="0"/>
              </a:rPr>
              <a:t>(Deuteronomy)</a:t>
            </a:r>
            <a:endParaRPr lang="en-US" sz="2400" b="1" dirty="0">
              <a:solidFill>
                <a:srgbClr val="220000"/>
              </a:solidFill>
              <a:latin typeface="Matura MT Script Capitals" panose="03020802060602070202" pitchFamily="66" charset="0"/>
            </a:endParaRPr>
          </a:p>
        </p:txBody>
      </p:sp>
    </p:spTree>
    <p:extLst>
      <p:ext uri="{BB962C8B-B14F-4D97-AF65-F5344CB8AC3E}">
        <p14:creationId xmlns:p14="http://schemas.microsoft.com/office/powerpoint/2010/main" val="215141440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48" y="819150"/>
            <a:ext cx="12104477" cy="549100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639073" y="2529308"/>
            <a:ext cx="10868025" cy="1569660"/>
          </a:xfrm>
          <a:prstGeom prst="rect">
            <a:avLst/>
          </a:prstGeom>
          <a:noFill/>
        </p:spPr>
        <p:txBody>
          <a:bodyPr wrap="square" rtlCol="0">
            <a:spAutoFit/>
          </a:bodyPr>
          <a:lstStyle/>
          <a:p>
            <a:pPr algn="ctr"/>
            <a:r>
              <a:rPr lang="en-US" sz="4800" b="1" dirty="0">
                <a:solidFill>
                  <a:srgbClr val="220000"/>
                </a:solidFill>
                <a:latin typeface="Matura MT Script Capitals" panose="03020802060602070202" pitchFamily="66" charset="0"/>
              </a:rPr>
              <a:t>Proclaiming God’s Grace and Glory </a:t>
            </a:r>
          </a:p>
          <a:p>
            <a:pPr algn="ctr"/>
            <a:r>
              <a:rPr lang="en-US" sz="4800" b="1" dirty="0">
                <a:solidFill>
                  <a:srgbClr val="220000"/>
                </a:solidFill>
                <a:latin typeface="Matura MT Script Capitals" panose="03020802060602070202" pitchFamily="66" charset="0"/>
              </a:rPr>
              <a:t>on the Banks of the Jordan River</a:t>
            </a:r>
          </a:p>
        </p:txBody>
      </p:sp>
    </p:spTree>
    <p:extLst>
      <p:ext uri="{BB962C8B-B14F-4D97-AF65-F5344CB8AC3E}">
        <p14:creationId xmlns:p14="http://schemas.microsoft.com/office/powerpoint/2010/main" val="19596438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720D1A-553C-466A-8EB3-912C078B9952}"/>
              </a:ext>
            </a:extLst>
          </p:cNvPr>
          <p:cNvSpPr>
            <a:spLocks noGrp="1"/>
          </p:cNvSpPr>
          <p:nvPr>
            <p:ph type="title"/>
          </p:nvPr>
        </p:nvSpPr>
        <p:spPr>
          <a:xfrm>
            <a:off x="678180" y="1051560"/>
            <a:ext cx="10515600" cy="765406"/>
          </a:xfrm>
        </p:spPr>
        <p:txBody>
          <a:bodyPr/>
          <a:lstStyle/>
          <a:p>
            <a:pPr defTabSz="548640">
              <a:lnSpc>
                <a:spcPct val="100000"/>
              </a:lnSpc>
              <a:spcBef>
                <a:spcPts val="0"/>
              </a:spcBef>
              <a:spcAft>
                <a:spcPts val="600"/>
              </a:spcAft>
            </a:pPr>
            <a:r>
              <a:rPr lang="en-US" b="1" dirty="0">
                <a:solidFill>
                  <a:srgbClr val="FFFFCC"/>
                </a:solidFill>
                <a:latin typeface="+mn-lt"/>
              </a:rPr>
              <a:t>Introduction to Deuteronomy</a:t>
            </a:r>
          </a:p>
        </p:txBody>
      </p:sp>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565265" y="2514600"/>
            <a:ext cx="11139055" cy="329184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Approximately forty years separated the events underlying the book of Deuteronomy from the events at Sinai and geographically they occurred an eleven-day caravan journey away (Deut 1:2). </a:t>
            </a:r>
            <a:endParaRPr lang="en-US" sz="4000" dirty="0">
              <a:solidFill>
                <a:srgbClr val="FFFFCC"/>
              </a:solidFill>
            </a:endParaRPr>
          </a:p>
        </p:txBody>
      </p:sp>
    </p:spTree>
    <p:extLst>
      <p:ext uri="{BB962C8B-B14F-4D97-AF65-F5344CB8AC3E}">
        <p14:creationId xmlns:p14="http://schemas.microsoft.com/office/powerpoint/2010/main" val="1235202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642594" y="254524"/>
            <a:ext cx="10906812" cy="6044988"/>
          </a:xfrm>
        </p:spPr>
        <p:txBody>
          <a:bodyPr>
            <a:noAutofit/>
          </a:bodyPr>
          <a:lstStyle/>
          <a:p>
            <a:pPr marL="0" marR="0" indent="0">
              <a:lnSpc>
                <a:spcPct val="100000"/>
              </a:lnSpc>
              <a:spcBef>
                <a:spcPts val="0"/>
              </a:spcBef>
              <a:spcAft>
                <a:spcPts val="1200"/>
              </a:spcAft>
              <a:buNone/>
            </a:pPr>
            <a:endParaRPr lang="en-US" sz="3400" b="1" baseline="30000"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pPr>
            <a:endParaRPr lang="en-US" sz="3400" b="1" baseline="30000" dirty="0">
              <a:solidFill>
                <a:srgbClr val="FFFFCC"/>
              </a:solidFill>
              <a:ea typeface="Times New Roman" panose="02020603050405020304" pitchFamily="18" charset="0"/>
            </a:endParaRPr>
          </a:p>
          <a:p>
            <a:pPr marL="0" marR="0" indent="0">
              <a:lnSpc>
                <a:spcPct val="100000"/>
              </a:lnSpc>
              <a:spcBef>
                <a:spcPts val="0"/>
              </a:spcBef>
              <a:spcAft>
                <a:spcPts val="1200"/>
              </a:spcAft>
              <a:buNone/>
            </a:pPr>
            <a:r>
              <a:rPr lang="en-US" sz="3400" b="1" baseline="30000" dirty="0">
                <a:solidFill>
                  <a:srgbClr val="FFFFCC"/>
                </a:solidFill>
                <a:effectLst/>
                <a:ea typeface="Times New Roman" panose="02020603050405020304" pitchFamily="18" charset="0"/>
              </a:rPr>
              <a:t>35 </a:t>
            </a:r>
            <a:r>
              <a:rPr lang="en-US" sz="3400" b="1" dirty="0">
                <a:solidFill>
                  <a:srgbClr val="FFFFCC"/>
                </a:solidFill>
                <a:effectLst/>
                <a:ea typeface="Times New Roman" panose="02020603050405020304" pitchFamily="18" charset="0"/>
              </a:rPr>
              <a:t>You were shown these things so you might know that YHWH is God; there is no other besides him.</a:t>
            </a:r>
          </a:p>
          <a:p>
            <a:pPr marL="0" marR="0" indent="0">
              <a:lnSpc>
                <a:spcPct val="100000"/>
              </a:lnSpc>
              <a:spcBef>
                <a:spcPts val="0"/>
              </a:spcBef>
              <a:spcAft>
                <a:spcPts val="1200"/>
              </a:spcAft>
              <a:buNone/>
            </a:pPr>
            <a:r>
              <a:rPr lang="en-US" sz="3400" b="1" baseline="30000" dirty="0">
                <a:solidFill>
                  <a:srgbClr val="FFFFCC"/>
                </a:solidFill>
                <a:effectLst/>
                <a:ea typeface="Times New Roman" panose="02020603050405020304" pitchFamily="18" charset="0"/>
              </a:rPr>
              <a:t>36 </a:t>
            </a:r>
            <a:r>
              <a:rPr lang="en-US" sz="3400" b="1" dirty="0">
                <a:solidFill>
                  <a:srgbClr val="FFFFCC"/>
                </a:solidFill>
                <a:effectLst/>
                <a:ea typeface="Times New Roman" panose="02020603050405020304" pitchFamily="18" charset="0"/>
              </a:rPr>
              <a:t>From heaven he let you hear his voice so he might discipline you, and on earth he let you see his great fire, so he could speak to you, and you heard his words out of the midst of the fire.</a:t>
            </a:r>
            <a:endParaRPr lang="en-US" sz="3400" dirty="0"/>
          </a:p>
        </p:txBody>
      </p:sp>
    </p:spTree>
    <p:extLst>
      <p:ext uri="{BB962C8B-B14F-4D97-AF65-F5344CB8AC3E}">
        <p14:creationId xmlns:p14="http://schemas.microsoft.com/office/powerpoint/2010/main" val="252799471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565265" y="1371600"/>
            <a:ext cx="11139055" cy="524256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Like the apostle John, who had at least forty years to reflect on the significance of the salvation that Jesus accomplished through his incarnation, ministry, death, and resurrection, by now Moses had four decades to reflect on the significance of YHWH’s great acts of salvation associated with Israel’s exodus from Egypt. </a:t>
            </a:r>
            <a:endParaRPr lang="en-US" sz="4000" dirty="0">
              <a:solidFill>
                <a:srgbClr val="FFFFCC"/>
              </a:solidFill>
            </a:endParaRPr>
          </a:p>
        </p:txBody>
      </p:sp>
    </p:spTree>
    <p:extLst>
      <p:ext uri="{BB962C8B-B14F-4D97-AF65-F5344CB8AC3E}">
        <p14:creationId xmlns:p14="http://schemas.microsoft.com/office/powerpoint/2010/main" val="223829764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681645" y="1137920"/>
            <a:ext cx="10939548" cy="439928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As is the case with the Gospel of John, this probably accounts for the profoundly theological nature of the book.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Both books recall many events associated with the primary subject of the composition (YHWH in the case of Deuteronomy, Jesus, YHWH incarnate, in the Fourth Gospel). </a:t>
            </a:r>
            <a:endParaRPr lang="en-US" sz="4000" dirty="0">
              <a:solidFill>
                <a:srgbClr val="FFFFCC"/>
              </a:solidFill>
            </a:endParaRPr>
          </a:p>
        </p:txBody>
      </p:sp>
    </p:spTree>
    <p:extLst>
      <p:ext uri="{BB962C8B-B14F-4D97-AF65-F5344CB8AC3E}">
        <p14:creationId xmlns:p14="http://schemas.microsoft.com/office/powerpoint/2010/main" val="401757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681645" y="1345222"/>
            <a:ext cx="10795008" cy="5396399"/>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Deriving from a verb, </a:t>
            </a:r>
            <a:r>
              <a:rPr lang="en-US" sz="3600" b="1" i="1" dirty="0" err="1">
                <a:solidFill>
                  <a:srgbClr val="FFFFCC"/>
                </a:solidFill>
                <a:effectLst/>
                <a:ea typeface="Times New Roman" panose="02020603050405020304" pitchFamily="18" charset="0"/>
              </a:rPr>
              <a:t>hôra</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“to teach,” which comes from the sphere of pedagogy rather than legislation, </a:t>
            </a:r>
            <a:r>
              <a:rPr lang="en-US" sz="3600" b="1" i="1" dirty="0" err="1">
                <a:solidFill>
                  <a:srgbClr val="FFFFCC"/>
                </a:solidFill>
                <a:effectLst/>
                <a:ea typeface="Times New Roman" panose="02020603050405020304" pitchFamily="18" charset="0"/>
              </a:rPr>
              <a:t>tôra</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refers to “authoritative instruction,” which may include legal material, but it often involves genealogies, stories, poems, parables, sermons, and so on. </a:t>
            </a:r>
          </a:p>
        </p:txBody>
      </p:sp>
    </p:spTree>
    <p:extLst>
      <p:ext uri="{BB962C8B-B14F-4D97-AF65-F5344CB8AC3E}">
        <p14:creationId xmlns:p14="http://schemas.microsoft.com/office/powerpoint/2010/main" val="182139580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681644" y="924560"/>
            <a:ext cx="11027755" cy="5817062"/>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book of Deuteronomy illustrates the theological and literary significance of the word </a:t>
            </a:r>
            <a:r>
              <a:rPr lang="en-US" sz="3600" b="1" i="1" dirty="0" err="1">
                <a:solidFill>
                  <a:srgbClr val="FFFFCC"/>
                </a:solidFill>
                <a:effectLst/>
                <a:ea typeface="Times New Roman" panose="02020603050405020304" pitchFamily="18" charset="0"/>
              </a:rPr>
              <a:t>tôra</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better than any other text of the First Testament.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translators of the Septuagint would have served the text and later readers much better if they had rendered the word either as </a:t>
            </a:r>
            <a:r>
              <a:rPr lang="en-US" sz="3600" b="1" i="1" dirty="0" err="1">
                <a:solidFill>
                  <a:srgbClr val="FFFFCC"/>
                </a:solidFill>
                <a:effectLst/>
                <a:ea typeface="Times New Roman" panose="02020603050405020304" pitchFamily="18" charset="0"/>
              </a:rPr>
              <a:t>didaskalia</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or </a:t>
            </a:r>
            <a:r>
              <a:rPr lang="en-US" sz="3600" b="1" i="1" dirty="0" err="1">
                <a:solidFill>
                  <a:srgbClr val="FFFFCC"/>
                </a:solidFill>
                <a:effectLst/>
                <a:ea typeface="Times New Roman" panose="02020603050405020304" pitchFamily="18" charset="0"/>
              </a:rPr>
              <a:t>didache</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“teaching,” both of which correspond more closely to Hebrew </a:t>
            </a:r>
            <a:r>
              <a:rPr lang="en-US" sz="3600" b="1" i="1" dirty="0" err="1">
                <a:solidFill>
                  <a:srgbClr val="FFFFCC"/>
                </a:solidFill>
                <a:effectLst/>
                <a:ea typeface="Times New Roman" panose="02020603050405020304" pitchFamily="18" charset="0"/>
              </a:rPr>
              <a:t>tôra</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a:t>
            </a:r>
          </a:p>
          <a:p>
            <a:pPr marL="0" marR="0" indent="0" defTabSz="548640">
              <a:lnSpc>
                <a:spcPct val="100000"/>
              </a:lnSpc>
              <a:spcBef>
                <a:spcPts val="0"/>
              </a:spcBef>
              <a:spcAft>
                <a:spcPts val="600"/>
              </a:spcAft>
              <a:buNone/>
            </a:pPr>
            <a:endParaRPr lang="en-US" sz="4400" dirty="0">
              <a:solidFill>
                <a:srgbClr val="FFFFCC"/>
              </a:solidFill>
            </a:endParaRPr>
          </a:p>
        </p:txBody>
      </p:sp>
    </p:spTree>
    <p:extLst>
      <p:ext uri="{BB962C8B-B14F-4D97-AF65-F5344CB8AC3E}">
        <p14:creationId xmlns:p14="http://schemas.microsoft.com/office/powerpoint/2010/main" val="362928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681644" y="1219200"/>
            <a:ext cx="10860116" cy="5778500"/>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narrator of Moses’ final days announced the genre of Deuteronomy with the opening clause “These are the words (</a:t>
            </a:r>
            <a:r>
              <a:rPr lang="en-US" sz="3600" b="1" i="1" dirty="0" err="1">
                <a:solidFill>
                  <a:srgbClr val="FFFFCC"/>
                </a:solidFill>
                <a:effectLst/>
                <a:ea typeface="Times New Roman" panose="02020603050405020304" pitchFamily="18" charset="0"/>
              </a:rPr>
              <a:t>haddĕvārîm</a:t>
            </a:r>
            <a:r>
              <a:rPr lang="en-US" sz="3600" b="1" dirty="0">
                <a:solidFill>
                  <a:srgbClr val="FFFFCC"/>
                </a:solidFill>
                <a:effectLst/>
                <a:ea typeface="Times New Roman" panose="02020603050405020304" pitchFamily="18" charset="0"/>
              </a:rPr>
              <a:t>) that Moses spoke (</a:t>
            </a:r>
            <a:r>
              <a:rPr lang="en-US" sz="3600" b="1" i="1" dirty="0">
                <a:solidFill>
                  <a:srgbClr val="FFFFCC"/>
                </a:solidFill>
                <a:effectLst/>
                <a:ea typeface="Times New Roman" panose="02020603050405020304" pitchFamily="18" charset="0"/>
              </a:rPr>
              <a:t>dibber</a:t>
            </a:r>
            <a:r>
              <a:rPr lang="en-US" sz="3600" b="1" dirty="0">
                <a:solidFill>
                  <a:srgbClr val="FFFFCC"/>
                </a:solidFill>
                <a:effectLst/>
                <a:ea typeface="Times New Roman" panose="02020603050405020304" pitchFamily="18" charset="0"/>
              </a:rPr>
              <a:t>) to all Israel” (Deut 1:1)</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illocutionary goal of his addresses appears with his conclusion to the preamble: “Moses began to put into effect this Torah by saying . . .” (1:5). </a:t>
            </a:r>
            <a:endParaRPr lang="en-US" sz="3600" dirty="0">
              <a:solidFill>
                <a:srgbClr val="FFFFCC"/>
              </a:solidFill>
            </a:endParaRPr>
          </a:p>
        </p:txBody>
      </p:sp>
    </p:spTree>
    <p:extLst>
      <p:ext uri="{BB962C8B-B14F-4D97-AF65-F5344CB8AC3E}">
        <p14:creationId xmlns:p14="http://schemas.microsoft.com/office/powerpoint/2010/main" val="4271370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48916D3-4886-42B9-80EC-7F93C53FBA0F}"/>
              </a:ext>
            </a:extLst>
          </p:cNvPr>
          <p:cNvSpPr>
            <a:spLocks noGrp="1"/>
          </p:cNvSpPr>
          <p:nvPr>
            <p:ph idx="1"/>
          </p:nvPr>
        </p:nvSpPr>
        <p:spPr>
          <a:xfrm>
            <a:off x="681644" y="1005840"/>
            <a:ext cx="10880436" cy="4805680"/>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Here “this Torah” refers not to previous revelation—let alone “law”—that YHWH delivered at Sinai and which Moses now set out to “expound,” but to the speeches that follow: </a:t>
            </a:r>
          </a:p>
          <a:p>
            <a:pPr marL="0" marR="0" indent="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T</a:t>
            </a:r>
            <a:r>
              <a:rPr lang="en-US" sz="3600" b="1" dirty="0">
                <a:solidFill>
                  <a:srgbClr val="FFFFCC"/>
                </a:solidFill>
                <a:effectLst/>
                <a:ea typeface="Times New Roman" panose="02020603050405020304" pitchFamily="18" charset="0"/>
              </a:rPr>
              <a:t>hey constitute what later writers would identify as </a:t>
            </a:r>
            <a:r>
              <a:rPr lang="en-US" sz="3600" b="1" i="1" dirty="0" err="1">
                <a:solidFill>
                  <a:srgbClr val="FFFFCC"/>
                </a:solidFill>
                <a:effectLst/>
                <a:ea typeface="Times New Roman" panose="02020603050405020304" pitchFamily="18" charset="0"/>
              </a:rPr>
              <a:t>tôrat</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mošeh</a:t>
            </a:r>
            <a:r>
              <a:rPr lang="en-US" sz="3600" b="1" dirty="0">
                <a:solidFill>
                  <a:srgbClr val="FFFFCC"/>
                </a:solidFill>
                <a:effectLst/>
                <a:ea typeface="Times New Roman" panose="02020603050405020304" pitchFamily="18" charset="0"/>
              </a:rPr>
              <a:t>, “the Torah of Moses,” or simply </a:t>
            </a:r>
            <a:r>
              <a:rPr lang="en-US" sz="3600" b="1" i="1" dirty="0" err="1">
                <a:solidFill>
                  <a:srgbClr val="FFFFCC"/>
                </a:solidFill>
                <a:effectLst/>
                <a:ea typeface="Times New Roman" panose="02020603050405020304" pitchFamily="18" charset="0"/>
              </a:rPr>
              <a:t>hattôra</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“the Torah.”</a:t>
            </a:r>
            <a:endParaRPr lang="en-US" sz="3600" dirty="0">
              <a:solidFill>
                <a:srgbClr val="FFFFCC"/>
              </a:solidFill>
            </a:endParaRPr>
          </a:p>
        </p:txBody>
      </p:sp>
    </p:spTree>
    <p:extLst>
      <p:ext uri="{BB962C8B-B14F-4D97-AF65-F5344CB8AC3E}">
        <p14:creationId xmlns:p14="http://schemas.microsoft.com/office/powerpoint/2010/main" val="261716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82849-48E0-4930-A53D-4D0D190BF274}"/>
              </a:ext>
            </a:extLst>
          </p:cNvPr>
          <p:cNvSpPr>
            <a:spLocks noGrp="1"/>
          </p:cNvSpPr>
          <p:nvPr>
            <p:ph type="title"/>
          </p:nvPr>
        </p:nvSpPr>
        <p:spPr>
          <a:xfrm>
            <a:off x="838200" y="530225"/>
            <a:ext cx="10515600" cy="841375"/>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A.  Moses’ Role as Speaker in Deuteronomy</a:t>
            </a:r>
          </a:p>
        </p:txBody>
      </p:sp>
      <p:sp>
        <p:nvSpPr>
          <p:cNvPr id="3" name="Content Placeholder 2">
            <a:extLst>
              <a:ext uri="{FF2B5EF4-FFF2-40B4-BE49-F238E27FC236}">
                <a16:creationId xmlns:a16="http://schemas.microsoft.com/office/drawing/2014/main" id="{83EA92A7-C6E9-47FE-B760-14AA40362A88}"/>
              </a:ext>
            </a:extLst>
          </p:cNvPr>
          <p:cNvSpPr>
            <a:spLocks noGrp="1"/>
          </p:cNvSpPr>
          <p:nvPr>
            <p:ph idx="1"/>
          </p:nvPr>
        </p:nvSpPr>
        <p:spPr>
          <a:xfrm>
            <a:off x="838200" y="1534160"/>
            <a:ext cx="10515600" cy="4521200"/>
          </a:xfrm>
        </p:spPr>
        <p:txBody>
          <a:bodyPr>
            <a:no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Contrary to common opinion, Moses’ role in Deuteronomy is not that of a lawgiver—as Israel’s divine king YHWH has exclusive claim to that role—but as teacher—hence the repeated use of the verb </a:t>
            </a:r>
            <a:r>
              <a:rPr lang="en-US" sz="3600" b="1" i="1" dirty="0" err="1">
                <a:solidFill>
                  <a:srgbClr val="FFFFCC"/>
                </a:solidFill>
                <a:effectLst/>
                <a:ea typeface="Times New Roman" panose="02020603050405020304" pitchFamily="18" charset="0"/>
              </a:rPr>
              <a:t>limmēd</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“to teach,” and the repeated reference to his words (</a:t>
            </a:r>
            <a:r>
              <a:rPr lang="en-US" sz="3600" b="1" i="1" dirty="0" err="1">
                <a:solidFill>
                  <a:srgbClr val="FFFFCC"/>
                </a:solidFill>
                <a:effectLst/>
                <a:ea typeface="Times New Roman" panose="02020603050405020304" pitchFamily="18" charset="0"/>
              </a:rPr>
              <a:t>haddĕvārîm</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“the words”) as</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hatto</a:t>
            </a:r>
            <a:r>
              <a:rPr lang="en-US" sz="3600" b="1" dirty="0" err="1">
                <a:solidFill>
                  <a:srgbClr val="FFFFCC"/>
                </a:solidFill>
                <a:effectLst/>
                <a:ea typeface="Times New Roman" panose="02020603050405020304" pitchFamily="18" charset="0"/>
              </a:rPr>
              <a:t>̂</a:t>
            </a:r>
            <a:r>
              <a:rPr lang="en-US" sz="3600" b="1" i="1" dirty="0" err="1">
                <a:solidFill>
                  <a:srgbClr val="FFFFCC"/>
                </a:solidFill>
                <a:effectLst/>
                <a:ea typeface="Times New Roman" panose="02020603050405020304" pitchFamily="18" charset="0"/>
              </a:rPr>
              <a:t>ra</a:t>
            </a:r>
            <a:r>
              <a:rPr lang="en-US" sz="3600" b="1" dirty="0">
                <a:solidFill>
                  <a:srgbClr val="FFFFCC"/>
                </a:solidFill>
                <a:effectLst/>
                <a:ea typeface="Times New Roman" panose="02020603050405020304" pitchFamily="18" charset="0"/>
              </a:rPr>
              <a:t>̂, “the Teaching.”</a:t>
            </a:r>
            <a:r>
              <a:rPr lang="en-US" sz="3600" b="1" i="1" dirty="0">
                <a:solidFill>
                  <a:srgbClr val="FFFFCC"/>
                </a:solidFill>
                <a:effectLst/>
                <a:ea typeface="Times New Roman" panose="02020603050405020304" pitchFamily="18" charset="0"/>
              </a:rPr>
              <a:t> </a:t>
            </a:r>
          </a:p>
        </p:txBody>
      </p:sp>
    </p:spTree>
    <p:extLst>
      <p:ext uri="{BB962C8B-B14F-4D97-AF65-F5344CB8AC3E}">
        <p14:creationId xmlns:p14="http://schemas.microsoft.com/office/powerpoint/2010/main" val="317132889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82849-48E0-4930-A53D-4D0D190BF274}"/>
              </a:ext>
            </a:extLst>
          </p:cNvPr>
          <p:cNvSpPr>
            <a:spLocks noGrp="1"/>
          </p:cNvSpPr>
          <p:nvPr>
            <p:ph type="title"/>
          </p:nvPr>
        </p:nvSpPr>
        <p:spPr>
          <a:xfrm>
            <a:off x="838200" y="560705"/>
            <a:ext cx="10515600" cy="841375"/>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A.  Moses’ Role as Speaker in Deuteronomy</a:t>
            </a:r>
          </a:p>
        </p:txBody>
      </p:sp>
      <p:sp>
        <p:nvSpPr>
          <p:cNvPr id="3" name="Content Placeholder 2">
            <a:extLst>
              <a:ext uri="{FF2B5EF4-FFF2-40B4-BE49-F238E27FC236}">
                <a16:creationId xmlns:a16="http://schemas.microsoft.com/office/drawing/2014/main" id="{83EA92A7-C6E9-47FE-B760-14AA40362A88}"/>
              </a:ext>
            </a:extLst>
          </p:cNvPr>
          <p:cNvSpPr>
            <a:spLocks noGrp="1"/>
          </p:cNvSpPr>
          <p:nvPr>
            <p:ph idx="1"/>
          </p:nvPr>
        </p:nvSpPr>
        <p:spPr>
          <a:xfrm>
            <a:off x="838200" y="1788160"/>
            <a:ext cx="10515600" cy="3942080"/>
          </a:xfrm>
        </p:spPr>
        <p:txBody>
          <a:bodyPr>
            <a:no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book contains a series of addresses that he offered to this generation of Israelites as his final pastoral charge, prior to his departure from them (like Jesus’ upper room discourse in John 14–16). </a:t>
            </a:r>
          </a:p>
        </p:txBody>
      </p:sp>
    </p:spTree>
    <p:extLst>
      <p:ext uri="{BB962C8B-B14F-4D97-AF65-F5344CB8AC3E}">
        <p14:creationId xmlns:p14="http://schemas.microsoft.com/office/powerpoint/2010/main" val="381175504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descr="oo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52401"/>
            <a:ext cx="7543800" cy="660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a:extLst>
              <a:ext uri="{FF2B5EF4-FFF2-40B4-BE49-F238E27FC236}">
                <a16:creationId xmlns:a16="http://schemas.microsoft.com/office/drawing/2014/main" id="{B4EB675B-A4FC-6066-820E-4A093328565B}"/>
              </a:ext>
            </a:extLst>
          </p:cNvPr>
          <p:cNvCxnSpPr>
            <a:cxnSpLocks/>
          </p:cNvCxnSpPr>
          <p:nvPr/>
        </p:nvCxnSpPr>
        <p:spPr>
          <a:xfrm flipV="1">
            <a:off x="578498" y="2164701"/>
            <a:ext cx="6802016" cy="4665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BB711DB-501D-4CAF-9BA5-8915433DD1CD}"/>
              </a:ext>
            </a:extLst>
          </p:cNvPr>
          <p:cNvCxnSpPr>
            <a:cxnSpLocks/>
          </p:cNvCxnSpPr>
          <p:nvPr/>
        </p:nvCxnSpPr>
        <p:spPr>
          <a:xfrm flipH="1" flipV="1">
            <a:off x="9060024" y="335902"/>
            <a:ext cx="3247054" cy="455333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49" y="76200"/>
            <a:ext cx="11439525" cy="819150"/>
          </a:xfrm>
        </p:spPr>
        <p:txBody>
          <a:bodyPr/>
          <a:lstStyle/>
          <a:p>
            <a:pPr algn="ctr"/>
            <a:r>
              <a:rPr lang="en-US" sz="3200" b="1" dirty="0">
                <a:solidFill>
                  <a:srgbClr val="FFFFCC"/>
                </a:solidFill>
                <a:latin typeface="Calibri" panose="020F0502020204030204" pitchFamily="34" charset="0"/>
              </a:rPr>
              <a:t>The Geographic Context of Moses’ Farewell Addresses</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0714" y="895349"/>
            <a:ext cx="10270686" cy="5883455"/>
          </a:xfrm>
        </p:spPr>
      </p:pic>
    </p:spTree>
    <p:extLst>
      <p:ext uri="{BB962C8B-B14F-4D97-AF65-F5344CB8AC3E}">
        <p14:creationId xmlns:p14="http://schemas.microsoft.com/office/powerpoint/2010/main" val="3053375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75035" y="1127050"/>
            <a:ext cx="10963373" cy="5730949"/>
          </a:xfrm>
        </p:spPr>
        <p:txBody>
          <a:bodyPr>
            <a:normAutofit fontScale="92500" lnSpcReduction="10000"/>
          </a:bodyPr>
          <a:lstStyle/>
          <a:p>
            <a:pPr marL="0" marR="0" indent="0">
              <a:lnSpc>
                <a:spcPct val="100000"/>
              </a:lnSpc>
              <a:spcBef>
                <a:spcPts val="0"/>
              </a:spcBef>
              <a:spcAft>
                <a:spcPts val="1800"/>
              </a:spcAft>
              <a:buNone/>
            </a:pPr>
            <a:r>
              <a:rPr lang="en-US" sz="3600" b="1" baseline="30000" dirty="0">
                <a:solidFill>
                  <a:srgbClr val="FFFFCC"/>
                </a:solidFill>
                <a:effectLst/>
                <a:ea typeface="Times New Roman" panose="02020603050405020304" pitchFamily="18" charset="0"/>
              </a:rPr>
              <a:t>37 </a:t>
            </a:r>
            <a:r>
              <a:rPr lang="en-US" sz="3600" b="1" dirty="0">
                <a:solidFill>
                  <a:srgbClr val="FFFFCC"/>
                </a:solidFill>
                <a:effectLst/>
                <a:ea typeface="Times New Roman" panose="02020603050405020304" pitchFamily="18" charset="0"/>
              </a:rPr>
              <a:t>And grounded in his love for your ancestors, he chose their descendants after them and personally brought them out of Egypt with great show of force, </a:t>
            </a:r>
            <a:r>
              <a:rPr lang="en-US" sz="3600" b="1" baseline="30000" dirty="0">
                <a:solidFill>
                  <a:srgbClr val="FFFFCC"/>
                </a:solidFill>
                <a:effectLst/>
                <a:ea typeface="Times New Roman" panose="02020603050405020304" pitchFamily="18" charset="0"/>
              </a:rPr>
              <a:t>38 </a:t>
            </a:r>
            <a:r>
              <a:rPr lang="en-US" sz="3600" b="1" dirty="0">
                <a:solidFill>
                  <a:srgbClr val="FFFFCC"/>
                </a:solidFill>
                <a:effectLst/>
                <a:ea typeface="Times New Roman" panose="02020603050405020304" pitchFamily="18" charset="0"/>
              </a:rPr>
              <a:t>that he might drive out before you nations greater and more powerful than you and give you their land as your grant, as it is today. </a:t>
            </a:r>
          </a:p>
          <a:p>
            <a:pPr marL="0" marR="0" indent="0">
              <a:lnSpc>
                <a:spcPct val="100000"/>
              </a:lnSpc>
              <a:spcBef>
                <a:spcPts val="0"/>
              </a:spcBef>
              <a:spcAft>
                <a:spcPts val="1800"/>
              </a:spcAft>
              <a:buNone/>
            </a:pPr>
            <a:r>
              <a:rPr lang="en-US" sz="3600" b="1" baseline="30000" dirty="0">
                <a:solidFill>
                  <a:srgbClr val="FFFFCC"/>
                </a:solidFill>
                <a:effectLst/>
                <a:ea typeface="Times New Roman" panose="02020603050405020304" pitchFamily="18" charset="0"/>
              </a:rPr>
              <a:t>39</a:t>
            </a:r>
            <a:r>
              <a:rPr lang="en-US" sz="3600" b="1" dirty="0">
                <a:solidFill>
                  <a:srgbClr val="FFFFCC"/>
                </a:solidFill>
                <a:effectLst/>
                <a:ea typeface="Times New Roman" panose="02020603050405020304" pitchFamily="18" charset="0"/>
              </a:rPr>
              <a:t> Therefore acknowledge today, fix it firmly in your mind that YHWH is God in heaven above and on the earth below.</a:t>
            </a:r>
          </a:p>
          <a:p>
            <a:pPr marL="0" marR="0" indent="0">
              <a:lnSpc>
                <a:spcPct val="100000"/>
              </a:lnSpc>
              <a:spcBef>
                <a:spcPts val="0"/>
              </a:spcBef>
              <a:spcAft>
                <a:spcPts val="1800"/>
              </a:spcAft>
              <a:buNone/>
            </a:pPr>
            <a:r>
              <a:rPr lang="en-US" sz="3600" b="1" baseline="30000" dirty="0">
                <a:solidFill>
                  <a:srgbClr val="FFFFCC"/>
                </a:solidFill>
                <a:effectLst/>
                <a:ea typeface="Times New Roman" panose="02020603050405020304" pitchFamily="18" charset="0"/>
              </a:rPr>
              <a:t>40 </a:t>
            </a:r>
            <a:r>
              <a:rPr lang="en-US" sz="3600" b="1" dirty="0">
                <a:solidFill>
                  <a:srgbClr val="FFFFCC"/>
                </a:solidFill>
                <a:effectLst/>
                <a:ea typeface="Times New Roman" panose="02020603050405020304" pitchFamily="18" charset="0"/>
              </a:rPr>
              <a:t>So listen to the ordinances and commands that I command you today, and you and your descendants after you will flourish, and your time will be long on the land that YHWH your God is giving you for all time.</a:t>
            </a:r>
          </a:p>
        </p:txBody>
      </p:sp>
    </p:spTree>
    <p:extLst>
      <p:ext uri="{BB962C8B-B14F-4D97-AF65-F5344CB8AC3E}">
        <p14:creationId xmlns:p14="http://schemas.microsoft.com/office/powerpoint/2010/main" val="293217598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82849-48E0-4930-A53D-4D0D190BF274}"/>
              </a:ext>
            </a:extLst>
          </p:cNvPr>
          <p:cNvSpPr>
            <a:spLocks noGrp="1"/>
          </p:cNvSpPr>
          <p:nvPr>
            <p:ph type="title"/>
          </p:nvPr>
        </p:nvSpPr>
        <p:spPr>
          <a:xfrm>
            <a:off x="838200" y="223519"/>
            <a:ext cx="10515600" cy="841375"/>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Moses’ Role as Speaker in Deuteronomy</a:t>
            </a:r>
          </a:p>
        </p:txBody>
      </p:sp>
      <p:sp>
        <p:nvSpPr>
          <p:cNvPr id="3" name="Content Placeholder 2">
            <a:extLst>
              <a:ext uri="{FF2B5EF4-FFF2-40B4-BE49-F238E27FC236}">
                <a16:creationId xmlns:a16="http://schemas.microsoft.com/office/drawing/2014/main" id="{83EA92A7-C6E9-47FE-B760-14AA40362A88}"/>
              </a:ext>
            </a:extLst>
          </p:cNvPr>
          <p:cNvSpPr>
            <a:spLocks noGrp="1"/>
          </p:cNvSpPr>
          <p:nvPr>
            <p:ph idx="1"/>
          </p:nvPr>
        </p:nvSpPr>
        <p:spPr>
          <a:xfrm>
            <a:off x="838200" y="1178560"/>
            <a:ext cx="10591800" cy="5313679"/>
          </a:xfrm>
        </p:spPr>
        <p:txBody>
          <a:bodyPr>
            <a:no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However, he delivered these addresses as essential parts of a covenant-renewal ritual on the Plains of Moab, immediately prior to their crossing of the Jordan and commencing the conquest of the promised land.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Although scholars debate whether the book contains three or four addresses by Moses (I prefer the latter), its structure is clear.</a:t>
            </a:r>
          </a:p>
        </p:txBody>
      </p:sp>
    </p:spTree>
    <p:extLst>
      <p:ext uri="{BB962C8B-B14F-4D97-AF65-F5344CB8AC3E}">
        <p14:creationId xmlns:p14="http://schemas.microsoft.com/office/powerpoint/2010/main" val="172778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CB753-3FCF-4DCA-828B-6E1E32E005BA}"/>
              </a:ext>
            </a:extLst>
          </p:cNvPr>
          <p:cNvSpPr>
            <a:spLocks noGrp="1"/>
          </p:cNvSpPr>
          <p:nvPr>
            <p:ph type="title"/>
          </p:nvPr>
        </p:nvSpPr>
        <p:spPr/>
        <p:txBody>
          <a:bodyPr/>
          <a:lstStyle/>
          <a:p>
            <a:pPr defTabSz="548640">
              <a:lnSpc>
                <a:spcPct val="100000"/>
              </a:lnSpc>
              <a:spcBef>
                <a:spcPts val="0"/>
              </a:spcBef>
              <a:spcAft>
                <a:spcPts val="600"/>
              </a:spcAft>
            </a:pPr>
            <a:r>
              <a:rPr lang="en-US" dirty="0">
                <a:solidFill>
                  <a:srgbClr val="FFFFCC"/>
                </a:solidFill>
              </a:rPr>
              <a:t> </a:t>
            </a:r>
          </a:p>
        </p:txBody>
      </p:sp>
      <p:pic>
        <p:nvPicPr>
          <p:cNvPr id="5" name="Content Placeholder 4" descr="Table&#10;&#10;Description automatically generated">
            <a:extLst>
              <a:ext uri="{FF2B5EF4-FFF2-40B4-BE49-F238E27FC236}">
                <a16:creationId xmlns:a16="http://schemas.microsoft.com/office/drawing/2014/main" id="{52F60E1C-07E9-47EA-BF9A-32E62218176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712" y="152400"/>
            <a:ext cx="10523088" cy="6534150"/>
          </a:xfrm>
        </p:spPr>
      </p:pic>
    </p:spTree>
    <p:extLst>
      <p:ext uri="{BB962C8B-B14F-4D97-AF65-F5344CB8AC3E}">
        <p14:creationId xmlns:p14="http://schemas.microsoft.com/office/powerpoint/2010/main" val="201314914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DD8E9-6256-48A3-8533-C5482688E3B5}"/>
              </a:ext>
            </a:extLst>
          </p:cNvPr>
          <p:cNvSpPr>
            <a:spLocks noGrp="1"/>
          </p:cNvSpPr>
          <p:nvPr>
            <p:ph type="title"/>
          </p:nvPr>
        </p:nvSpPr>
        <p:spPr>
          <a:xfrm>
            <a:off x="609600" y="274638"/>
            <a:ext cx="10972800" cy="792162"/>
          </a:xfrm>
        </p:spPr>
        <p:txBody>
          <a:bodyPr/>
          <a:lstStyle/>
          <a:p>
            <a:r>
              <a:rPr lang="en-US" b="1" dirty="0">
                <a:solidFill>
                  <a:srgbClr val="FFFFCC"/>
                </a:solidFill>
                <a:latin typeface="+mn-lt"/>
              </a:rPr>
              <a:t>A Happy Moses!!!!</a:t>
            </a:r>
          </a:p>
        </p:txBody>
      </p:sp>
      <p:pic>
        <p:nvPicPr>
          <p:cNvPr id="5" name="Content Placeholder 4" descr="A group of people holding signs&#10;&#10;Description automatically generated with medium confidence">
            <a:extLst>
              <a:ext uri="{FF2B5EF4-FFF2-40B4-BE49-F238E27FC236}">
                <a16:creationId xmlns:a16="http://schemas.microsoft.com/office/drawing/2014/main" id="{290CC139-2852-4654-9FBF-90C40FAD5E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066800"/>
            <a:ext cx="9297407" cy="5303679"/>
          </a:xfrm>
        </p:spPr>
      </p:pic>
    </p:spTree>
    <p:extLst>
      <p:ext uri="{BB962C8B-B14F-4D97-AF65-F5344CB8AC3E}">
        <p14:creationId xmlns:p14="http://schemas.microsoft.com/office/powerpoint/2010/main" val="135453205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7B0F11-627B-4010-8A09-3774D9A5C4E8}"/>
              </a:ext>
            </a:extLst>
          </p:cNvPr>
          <p:cNvSpPr>
            <a:spLocks noGrp="1"/>
          </p:cNvSpPr>
          <p:nvPr>
            <p:ph idx="1"/>
          </p:nvPr>
        </p:nvSpPr>
        <p:spPr>
          <a:xfrm>
            <a:off x="838200" y="751840"/>
            <a:ext cx="10515600" cy="5810885"/>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For the Israelites, vassaldom to YHWH was not humiliating but was an honorific status.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They were drawn to YHWH himself, called to a personal relationship with him, and exalted high above the nations as trophies of divine grace so that the world might give praise, honor, and glory to their Redeemer (26:19; 28:1, 9).</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160290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3DE93-E22C-4C78-ACD1-59275B530F70}"/>
              </a:ext>
            </a:extLst>
          </p:cNvPr>
          <p:cNvSpPr>
            <a:spLocks noGrp="1"/>
          </p:cNvSpPr>
          <p:nvPr>
            <p:ph type="title"/>
          </p:nvPr>
        </p:nvSpPr>
        <p:spPr>
          <a:xfrm>
            <a:off x="286871" y="105148"/>
            <a:ext cx="11743764" cy="1325563"/>
          </a:xfrm>
        </p:spPr>
        <p:txBody>
          <a:bodyPr>
            <a:normAutofit/>
          </a:bodyPr>
          <a:lstStyle/>
          <a:p>
            <a:pPr algn="ctr" defTabSz="548640">
              <a:lnSpc>
                <a:spcPct val="100000"/>
              </a:lnSpc>
              <a:spcBef>
                <a:spcPts val="0"/>
              </a:spcBef>
              <a:spcAft>
                <a:spcPts val="600"/>
              </a:spcAft>
            </a:pPr>
            <a:r>
              <a:rPr lang="en-US" sz="3600" b="1" dirty="0">
                <a:solidFill>
                  <a:srgbClr val="FFFFCC"/>
                </a:solidFill>
                <a:latin typeface="+mn-lt"/>
              </a:rPr>
              <a:t>F.	The Nature of the Covenant Rituals on the Plains of Moab</a:t>
            </a:r>
            <a:br>
              <a:rPr lang="en-US" sz="3600" b="1" dirty="0">
                <a:solidFill>
                  <a:srgbClr val="FFFFCC"/>
                </a:solidFill>
                <a:latin typeface="+mn-lt"/>
              </a:rPr>
            </a:br>
            <a:r>
              <a:rPr lang="en-US" sz="3600" b="1" dirty="0">
                <a:solidFill>
                  <a:srgbClr val="FFFFCC"/>
                </a:solidFill>
                <a:latin typeface="+mn-lt"/>
              </a:rPr>
              <a:t>Underlying the Book of Deuteronomy</a:t>
            </a:r>
          </a:p>
        </p:txBody>
      </p:sp>
      <p:sp>
        <p:nvSpPr>
          <p:cNvPr id="3" name="Content Placeholder 2">
            <a:extLst>
              <a:ext uri="{FF2B5EF4-FFF2-40B4-BE49-F238E27FC236}">
                <a16:creationId xmlns:a16="http://schemas.microsoft.com/office/drawing/2014/main" id="{B73A08CB-1407-4FAB-9388-BB29B4322663}"/>
              </a:ext>
            </a:extLst>
          </p:cNvPr>
          <p:cNvSpPr>
            <a:spLocks noGrp="1"/>
          </p:cNvSpPr>
          <p:nvPr>
            <p:ph idx="1"/>
          </p:nvPr>
        </p:nvSpPr>
        <p:spPr>
          <a:xfrm>
            <a:off x="663388" y="2250141"/>
            <a:ext cx="10954870" cy="4285130"/>
          </a:xfrm>
        </p:spPr>
        <p:txBody>
          <a:bodyPr>
            <a:normAutofit/>
          </a:bodyPr>
          <a:lstStyle/>
          <a:p>
            <a:pPr marL="742950" indent="-742950" defTabSz="548640">
              <a:lnSpc>
                <a:spcPct val="100000"/>
              </a:lnSpc>
              <a:spcBef>
                <a:spcPts val="0"/>
              </a:spcBef>
              <a:spcAft>
                <a:spcPts val="600"/>
              </a:spcAft>
              <a:buAutoNum type="arabicPeriod"/>
            </a:pPr>
            <a:r>
              <a:rPr lang="en-US" sz="3600" b="1" dirty="0">
                <a:solidFill>
                  <a:srgbClr val="FFFFCC"/>
                </a:solidFill>
                <a:effectLst/>
                <a:ea typeface="Times New Roman" panose="02020603050405020304" pitchFamily="18" charset="0"/>
              </a:rPr>
              <a:t>The Formal Assembly of the People of Israel in the Presence of YHWH (cf. 4:10; 18:16 at Horeb)</a:t>
            </a:r>
          </a:p>
          <a:p>
            <a:pPr marL="742950" indent="-742950" defTabSz="548640">
              <a:lnSpc>
                <a:spcPct val="100000"/>
              </a:lnSpc>
              <a:spcBef>
                <a:spcPts val="0"/>
              </a:spcBef>
              <a:spcAft>
                <a:spcPts val="600"/>
              </a:spcAft>
              <a:buAutoNum type="arabicPeriod"/>
            </a:pPr>
            <a:r>
              <a:rPr lang="en-US" sz="3600" b="1" dirty="0">
                <a:solidFill>
                  <a:srgbClr val="FFFFCC"/>
                </a:solidFill>
                <a:ea typeface="Times New Roman" panose="02020603050405020304" pitchFamily="18" charset="0"/>
              </a:rPr>
              <a:t>The Presentation of the Torah to the People</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4900289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CB753-3FCF-4DCA-828B-6E1E32E005BA}"/>
              </a:ext>
            </a:extLst>
          </p:cNvPr>
          <p:cNvSpPr>
            <a:spLocks noGrp="1"/>
          </p:cNvSpPr>
          <p:nvPr>
            <p:ph type="title"/>
          </p:nvPr>
        </p:nvSpPr>
        <p:spPr/>
        <p:txBody>
          <a:bodyPr/>
          <a:lstStyle/>
          <a:p>
            <a:pPr defTabSz="548640">
              <a:lnSpc>
                <a:spcPct val="100000"/>
              </a:lnSpc>
              <a:spcBef>
                <a:spcPts val="0"/>
              </a:spcBef>
              <a:spcAft>
                <a:spcPts val="600"/>
              </a:spcAft>
            </a:pPr>
            <a:r>
              <a:rPr lang="en-US" dirty="0">
                <a:solidFill>
                  <a:srgbClr val="FFFFCC"/>
                </a:solidFill>
              </a:rPr>
              <a:t> </a:t>
            </a:r>
          </a:p>
        </p:txBody>
      </p:sp>
      <p:pic>
        <p:nvPicPr>
          <p:cNvPr id="5" name="Content Placeholder 4" descr="Table&#10;&#10;Description automatically generated">
            <a:extLst>
              <a:ext uri="{FF2B5EF4-FFF2-40B4-BE49-F238E27FC236}">
                <a16:creationId xmlns:a16="http://schemas.microsoft.com/office/drawing/2014/main" id="{52F60E1C-07E9-47EA-BF9A-32E62218176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712" y="152400"/>
            <a:ext cx="10523088" cy="6534150"/>
          </a:xfrm>
        </p:spPr>
      </p:pic>
    </p:spTree>
    <p:extLst>
      <p:ext uri="{BB962C8B-B14F-4D97-AF65-F5344CB8AC3E}">
        <p14:creationId xmlns:p14="http://schemas.microsoft.com/office/powerpoint/2010/main" val="245752602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3DE93-E22C-4C78-ACD1-59275B530F70}"/>
              </a:ext>
            </a:extLst>
          </p:cNvPr>
          <p:cNvSpPr>
            <a:spLocks noGrp="1"/>
          </p:cNvSpPr>
          <p:nvPr>
            <p:ph type="title"/>
          </p:nvPr>
        </p:nvSpPr>
        <p:spPr>
          <a:xfrm>
            <a:off x="573741" y="105148"/>
            <a:ext cx="11044517" cy="641301"/>
          </a:xfrm>
        </p:spPr>
        <p:txBody>
          <a:bodyPr>
            <a:normAutofit/>
          </a:bodyPr>
          <a:lstStyle/>
          <a:p>
            <a:pPr algn="ctr" defTabSz="548640">
              <a:lnSpc>
                <a:spcPct val="100000"/>
              </a:lnSpc>
              <a:spcBef>
                <a:spcPts val="0"/>
              </a:spcBef>
              <a:spcAft>
                <a:spcPts val="600"/>
              </a:spcAft>
            </a:pPr>
            <a:r>
              <a:rPr lang="en-US" sz="3200" b="1" dirty="0">
                <a:solidFill>
                  <a:srgbClr val="FFFFCC"/>
                </a:solidFill>
                <a:latin typeface="+mn-lt"/>
              </a:rPr>
              <a:t>F.	The Nature of the Covenant Rituals on the Plains of Moab</a:t>
            </a:r>
          </a:p>
        </p:txBody>
      </p:sp>
      <p:sp>
        <p:nvSpPr>
          <p:cNvPr id="3" name="Content Placeholder 2">
            <a:extLst>
              <a:ext uri="{FF2B5EF4-FFF2-40B4-BE49-F238E27FC236}">
                <a16:creationId xmlns:a16="http://schemas.microsoft.com/office/drawing/2014/main" id="{B73A08CB-1407-4FAB-9388-BB29B4322663}"/>
              </a:ext>
            </a:extLst>
          </p:cNvPr>
          <p:cNvSpPr>
            <a:spLocks noGrp="1"/>
          </p:cNvSpPr>
          <p:nvPr>
            <p:ph idx="1"/>
          </p:nvPr>
        </p:nvSpPr>
        <p:spPr>
          <a:xfrm>
            <a:off x="663388" y="849086"/>
            <a:ext cx="10954870" cy="5686185"/>
          </a:xfrm>
        </p:spPr>
        <p:txBody>
          <a:bodyPr>
            <a:normAutofit/>
          </a:bodyPr>
          <a:lstStyle/>
          <a:p>
            <a:pPr marL="742950" indent="-742950" defTabSz="548640">
              <a:lnSpc>
                <a:spcPct val="100000"/>
              </a:lnSpc>
              <a:spcBef>
                <a:spcPts val="0"/>
              </a:spcBef>
              <a:spcAft>
                <a:spcPts val="600"/>
              </a:spcAft>
              <a:buAutoNum type="arabicPeriod"/>
            </a:pPr>
            <a:r>
              <a:rPr lang="en-US" sz="3600" b="1" dirty="0">
                <a:solidFill>
                  <a:srgbClr val="FFFFCC"/>
                </a:solidFill>
                <a:effectLst/>
                <a:ea typeface="Times New Roman" panose="02020603050405020304" pitchFamily="18" charset="0"/>
              </a:rPr>
              <a:t>The Formal Assembly of the People of Israel in the Presence of YHWH (cf. 4:10; 18:16 at Horeb)</a:t>
            </a:r>
          </a:p>
          <a:p>
            <a:pPr marL="742950" indent="-742950" defTabSz="548640">
              <a:lnSpc>
                <a:spcPct val="100000"/>
              </a:lnSpc>
              <a:spcBef>
                <a:spcPts val="0"/>
              </a:spcBef>
              <a:spcAft>
                <a:spcPts val="600"/>
              </a:spcAft>
              <a:buAutoNum type="arabicPeriod"/>
            </a:pPr>
            <a:r>
              <a:rPr lang="en-US" sz="3600" b="1" dirty="0">
                <a:solidFill>
                  <a:srgbClr val="FFFFCC"/>
                </a:solidFill>
                <a:ea typeface="Times New Roman" panose="02020603050405020304" pitchFamily="18" charset="0"/>
              </a:rPr>
              <a:t>The Presentation of the Torah to the People</a:t>
            </a:r>
          </a:p>
          <a:p>
            <a:pPr marL="742950" indent="-742950" defTabSz="548640">
              <a:lnSpc>
                <a:spcPct val="100000"/>
              </a:lnSpc>
              <a:spcBef>
                <a:spcPts val="0"/>
              </a:spcBef>
              <a:spcAft>
                <a:spcPts val="600"/>
              </a:spcAft>
              <a:buAutoNum type="arabicPeriod"/>
            </a:pPr>
            <a:r>
              <a:rPr lang="en-US" sz="3600" b="1" dirty="0">
                <a:solidFill>
                  <a:srgbClr val="FFFFCC"/>
                </a:solidFill>
                <a:effectLst/>
                <a:latin typeface="+mn-lt"/>
                <a:ea typeface="Times New Roman" panose="02020603050405020304" pitchFamily="18" charset="0"/>
              </a:rPr>
              <a:t>The Verbal Binding of the Covenant Partners People (26:16–19; cf. </a:t>
            </a:r>
            <a:r>
              <a:rPr lang="en-US" sz="3600" b="1" dirty="0">
                <a:solidFill>
                  <a:srgbClr val="FFFFCC"/>
                </a:solidFill>
                <a:latin typeface="+mn-lt"/>
                <a:ea typeface="Times New Roman" panose="02020603050405020304" pitchFamily="18" charset="0"/>
              </a:rPr>
              <a:t>Exod 19:8; 24:3, 7)</a:t>
            </a:r>
          </a:p>
          <a:p>
            <a:pPr marL="742950" indent="-742950" defTabSz="548640">
              <a:lnSpc>
                <a:spcPct val="100000"/>
              </a:lnSpc>
              <a:spcBef>
                <a:spcPts val="0"/>
              </a:spcBef>
              <a:spcAft>
                <a:spcPts val="600"/>
              </a:spcAft>
              <a:buAutoNum type="arabicPeriod"/>
            </a:pPr>
            <a:r>
              <a:rPr lang="en-US" sz="3600" b="1" dirty="0">
                <a:solidFill>
                  <a:srgbClr val="FFFFCC"/>
                </a:solidFill>
                <a:ea typeface="Times New Roman" panose="02020603050405020304" pitchFamily="18" charset="0"/>
              </a:rPr>
              <a:t>The Official Pronouncement (27:9–10)</a:t>
            </a:r>
            <a:endParaRPr lang="en-US" sz="3600" b="1" dirty="0">
              <a:solidFill>
                <a:srgbClr val="FFFFCC"/>
              </a:solidFill>
              <a:latin typeface="+mn-lt"/>
              <a:ea typeface="Times New Roman" panose="02020603050405020304" pitchFamily="18" charset="0"/>
            </a:endParaRPr>
          </a:p>
          <a:p>
            <a:pPr marL="742950" indent="-742950" defTabSz="548640">
              <a:lnSpc>
                <a:spcPct val="100000"/>
              </a:lnSpc>
              <a:spcBef>
                <a:spcPts val="0"/>
              </a:spcBef>
              <a:spcAft>
                <a:spcPts val="600"/>
              </a:spcAft>
              <a:buAutoNum type="arabicPeriod"/>
            </a:pPr>
            <a:r>
              <a:rPr lang="en-US" sz="3600" b="1" dirty="0">
                <a:solidFill>
                  <a:srgbClr val="FFFFCC"/>
                </a:solidFill>
                <a:effectLst/>
                <a:latin typeface="+mn-lt"/>
                <a:ea typeface="Times New Roman" panose="02020603050405020304" pitchFamily="18" charset="0"/>
              </a:rPr>
              <a:t>The Concluding Oath Ritual (29:10–15[9–14)</a:t>
            </a:r>
          </a:p>
          <a:p>
            <a:pPr marL="742950" indent="-742950" defTabSz="548640">
              <a:lnSpc>
                <a:spcPct val="100000"/>
              </a:lnSpc>
              <a:spcBef>
                <a:spcPts val="0"/>
              </a:spcBef>
              <a:spcAft>
                <a:spcPts val="600"/>
              </a:spcAft>
              <a:buAutoNum type="arabicPeriod"/>
            </a:pPr>
            <a:r>
              <a:rPr lang="en-US" sz="3600" b="1" dirty="0">
                <a:solidFill>
                  <a:srgbClr val="FFFFCC"/>
                </a:solidFill>
                <a:effectLst/>
                <a:latin typeface="+mn-lt"/>
                <a:ea typeface="MS Gothic" panose="020B0609070205080204" pitchFamily="49" charset="-128"/>
              </a:rPr>
              <a:t>The Territorial Addendum to Stage 3 of the Israelite Covenant (11:29–32; 27:1–8, 16–26)</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297440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7BFA2-3C93-AC6E-81B4-E32E8649EA71}"/>
              </a:ext>
            </a:extLst>
          </p:cNvPr>
          <p:cNvSpPr>
            <a:spLocks noGrp="1"/>
          </p:cNvSpPr>
          <p:nvPr>
            <p:ph type="title"/>
          </p:nvPr>
        </p:nvSpPr>
        <p:spPr>
          <a:xfrm>
            <a:off x="838200" y="365125"/>
            <a:ext cx="10515600" cy="987425"/>
          </a:xfrm>
        </p:spPr>
        <p:txBody>
          <a:bodyPr>
            <a:normAutofit/>
          </a:bodyPr>
          <a:lstStyle/>
          <a:p>
            <a:r>
              <a:rPr lang="en-US" sz="3600" b="1" dirty="0">
                <a:solidFill>
                  <a:srgbClr val="FFFFCC"/>
                </a:solidFill>
                <a:latin typeface="+mn-lt"/>
              </a:rPr>
              <a:t>A Core Text in Deuteronomy: 10:12–11:1</a:t>
            </a:r>
          </a:p>
        </p:txBody>
      </p:sp>
      <p:sp>
        <p:nvSpPr>
          <p:cNvPr id="3" name="Content Placeholder 2">
            <a:extLst>
              <a:ext uri="{FF2B5EF4-FFF2-40B4-BE49-F238E27FC236}">
                <a16:creationId xmlns:a16="http://schemas.microsoft.com/office/drawing/2014/main" id="{910C4014-DD9F-424B-6901-575D90B1280A}"/>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21091679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4A0CC-41CE-40A0-BF1A-00B06EB3B2EA}"/>
              </a:ext>
            </a:extLst>
          </p:cNvPr>
          <p:cNvSpPr>
            <a:spLocks noGrp="1"/>
          </p:cNvSpPr>
          <p:nvPr>
            <p:ph type="title"/>
          </p:nvPr>
        </p:nvSpPr>
        <p:spPr/>
        <p:txBody>
          <a:bodyPr/>
          <a:lstStyle/>
          <a:p>
            <a:endParaRPr lang="en-US">
              <a:solidFill>
                <a:srgbClr val="FFFFCC"/>
              </a:solidFill>
            </a:endParaRPr>
          </a:p>
        </p:txBody>
      </p:sp>
      <p:graphicFrame>
        <p:nvGraphicFramePr>
          <p:cNvPr id="4" name="Content Placeholder 3">
            <a:extLst>
              <a:ext uri="{FF2B5EF4-FFF2-40B4-BE49-F238E27FC236}">
                <a16:creationId xmlns:a16="http://schemas.microsoft.com/office/drawing/2014/main" id="{8B6B5B22-DBEA-453F-9545-766EE16018D2}"/>
              </a:ext>
            </a:extLst>
          </p:cNvPr>
          <p:cNvGraphicFramePr>
            <a:graphicFrameLocks noGrp="1"/>
          </p:cNvGraphicFramePr>
          <p:nvPr>
            <p:ph idx="1"/>
          </p:nvPr>
        </p:nvGraphicFramePr>
        <p:xfrm>
          <a:off x="76200" y="76200"/>
          <a:ext cx="12039600" cy="6705600"/>
        </p:xfrm>
        <a:graphic>
          <a:graphicData uri="http://schemas.openxmlformats.org/drawingml/2006/table">
            <a:tbl>
              <a:tblPr>
                <a:tableStyleId>{5C22544A-7EE6-4342-B048-85BDC9FD1C3A}</a:tableStyleId>
              </a:tblPr>
              <a:tblGrid>
                <a:gridCol w="1149130">
                  <a:extLst>
                    <a:ext uri="{9D8B030D-6E8A-4147-A177-3AD203B41FA5}">
                      <a16:colId xmlns:a16="http://schemas.microsoft.com/office/drawing/2014/main" val="3469655515"/>
                    </a:ext>
                  </a:extLst>
                </a:gridCol>
                <a:gridCol w="957800">
                  <a:extLst>
                    <a:ext uri="{9D8B030D-6E8A-4147-A177-3AD203B41FA5}">
                      <a16:colId xmlns:a16="http://schemas.microsoft.com/office/drawing/2014/main" val="771906564"/>
                    </a:ext>
                  </a:extLst>
                </a:gridCol>
                <a:gridCol w="3310890">
                  <a:extLst>
                    <a:ext uri="{9D8B030D-6E8A-4147-A177-3AD203B41FA5}">
                      <a16:colId xmlns:a16="http://schemas.microsoft.com/office/drawing/2014/main" val="1166744271"/>
                    </a:ext>
                  </a:extLst>
                </a:gridCol>
                <a:gridCol w="3310890">
                  <a:extLst>
                    <a:ext uri="{9D8B030D-6E8A-4147-A177-3AD203B41FA5}">
                      <a16:colId xmlns:a16="http://schemas.microsoft.com/office/drawing/2014/main" val="3690398124"/>
                    </a:ext>
                  </a:extLst>
                </a:gridCol>
                <a:gridCol w="3310890">
                  <a:extLst>
                    <a:ext uri="{9D8B030D-6E8A-4147-A177-3AD203B41FA5}">
                      <a16:colId xmlns:a16="http://schemas.microsoft.com/office/drawing/2014/main" val="3673409135"/>
                    </a:ext>
                  </a:extLst>
                </a:gridCol>
              </a:tblGrid>
              <a:tr h="283336">
                <a:tc gridSpan="5">
                  <a:txBody>
                    <a:bodyPr/>
                    <a:lstStyle/>
                    <a:p>
                      <a:pPr marL="0" marR="0" algn="ctr">
                        <a:spcBef>
                          <a:spcPts val="0"/>
                        </a:spcBef>
                        <a:spcAft>
                          <a:spcPts val="0"/>
                        </a:spcAft>
                      </a:pPr>
                      <a:r>
                        <a:rPr lang="en-US" sz="1800" b="1" dirty="0">
                          <a:effectLst/>
                        </a:rPr>
                        <a:t>A Synopsis of the Torah Catechism</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51735552"/>
                  </a:ext>
                </a:extLst>
              </a:tr>
              <a:tr h="267594">
                <a:tc gridSpan="2">
                  <a:txBody>
                    <a:bodyPr/>
                    <a:lstStyle/>
                    <a:p>
                      <a:pPr marL="55563" marR="0" indent="0">
                        <a:spcBef>
                          <a:spcPts val="0"/>
                        </a:spcBef>
                        <a:spcAft>
                          <a:spcPts val="0"/>
                        </a:spcAft>
                      </a:pPr>
                      <a:r>
                        <a:rPr lang="en-US" sz="1700" b="1" dirty="0">
                          <a:effectLst/>
                        </a:rPr>
                        <a:t>The Issue</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tc hMerge="1">
                  <a:txBody>
                    <a:bodyPr/>
                    <a:lstStyle/>
                    <a:p>
                      <a:endParaRPr lang="en-US"/>
                    </a:p>
                  </a:txBody>
                  <a:tcPr/>
                </a:tc>
                <a:tc gridSpan="3">
                  <a:txBody>
                    <a:bodyPr/>
                    <a:lstStyle/>
                    <a:p>
                      <a:pPr marL="55563" marR="0" indent="0">
                        <a:spcBef>
                          <a:spcPts val="0"/>
                        </a:spcBef>
                        <a:spcAft>
                          <a:spcPts val="0"/>
                        </a:spcAft>
                      </a:pPr>
                      <a:r>
                        <a:rPr lang="en-US" sz="1700" b="1" dirty="0">
                          <a:effectLst/>
                        </a:rPr>
                        <a:t>And now, O Israel, what does YHWH your God ask of you? (10:12a)</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3409972"/>
                  </a:ext>
                </a:extLst>
              </a:tr>
              <a:tr h="267594">
                <a:tc gridSpan="2">
                  <a:txBody>
                    <a:bodyPr/>
                    <a:lstStyle/>
                    <a:p>
                      <a:pPr marL="0" marR="0">
                        <a:spcBef>
                          <a:spcPts val="0"/>
                        </a:spcBef>
                        <a:spcAft>
                          <a:spcPts val="0"/>
                        </a:spcAft>
                      </a:pPr>
                      <a:r>
                        <a:rPr lang="en-US" sz="1700" b="1" dirty="0">
                          <a:effectLst/>
                        </a:rPr>
                        <a:t> </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marL="0" marR="0" algn="ctr">
                        <a:spcBef>
                          <a:spcPts val="0"/>
                        </a:spcBef>
                        <a:spcAft>
                          <a:spcPts val="0"/>
                        </a:spcAft>
                      </a:pPr>
                      <a:r>
                        <a:rPr lang="en-US" sz="1700" b="1" dirty="0">
                          <a:effectLst/>
                        </a:rPr>
                        <a:t>10:12b–13</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700" b="1" dirty="0">
                          <a:effectLst/>
                        </a:rPr>
                        <a:t>10:14–19</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700" b="1" dirty="0">
                          <a:effectLst/>
                        </a:rPr>
                        <a:t>10:20–22</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78057278"/>
                  </a:ext>
                </a:extLst>
              </a:tr>
              <a:tr h="2140755">
                <a:tc gridSpan="2">
                  <a:txBody>
                    <a:bodyPr/>
                    <a:lstStyle/>
                    <a:p>
                      <a:pPr marL="55563" marR="0" indent="0">
                        <a:spcBef>
                          <a:spcPts val="0"/>
                        </a:spcBef>
                        <a:spcAft>
                          <a:spcPts val="0"/>
                        </a:spcAft>
                      </a:pPr>
                      <a:r>
                        <a:rPr lang="en-US" sz="1700" b="1" dirty="0">
                          <a:effectLst/>
                        </a:rPr>
                        <a:t>Moses’ Three Answers</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99FF99"/>
                    </a:solidFill>
                  </a:tcPr>
                </a:tc>
                <a:tc hMerge="1">
                  <a:txBody>
                    <a:bodyPr/>
                    <a:lstStyle/>
                    <a:p>
                      <a:endParaRPr lang="en-US"/>
                    </a:p>
                  </a:txBody>
                  <a:tcPr/>
                </a:tc>
                <a:tc>
                  <a:txBody>
                    <a:bodyPr/>
                    <a:lstStyle/>
                    <a:p>
                      <a:pPr marL="55563" marR="0" indent="0">
                        <a:spcBef>
                          <a:spcPts val="0"/>
                        </a:spcBef>
                        <a:spcAft>
                          <a:spcPts val="0"/>
                        </a:spcAft>
                      </a:pPr>
                      <a:r>
                        <a:rPr lang="en-US" sz="1700" b="1" dirty="0">
                          <a:effectLst/>
                        </a:rPr>
                        <a:t>But to fear YHWH your God, to walk in all his ways, to demonstrate love for him, and to serve YHWH your God with all your heart and with all your being, to keep YHWH’s commands and his ordinances, which I am commanding you today for your good. (10:12b–13)</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99FF99"/>
                    </a:solidFill>
                  </a:tcPr>
                </a:tc>
                <a:tc>
                  <a:txBody>
                    <a:bodyPr/>
                    <a:lstStyle/>
                    <a:p>
                      <a:pPr marL="55563" marR="0" indent="0">
                        <a:lnSpc>
                          <a:spcPct val="100000"/>
                        </a:lnSpc>
                        <a:spcBef>
                          <a:spcPts val="0"/>
                        </a:spcBef>
                        <a:spcAft>
                          <a:spcPts val="0"/>
                        </a:spcAft>
                      </a:pPr>
                      <a:r>
                        <a:rPr lang="en-US" sz="1700" b="1" dirty="0">
                          <a:effectLst/>
                        </a:rPr>
                        <a:t>Circumcise the foreskin of your heart; do not be stiff-necked any longer. (10:16)</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99FF99"/>
                    </a:solidFill>
                  </a:tcPr>
                </a:tc>
                <a:tc>
                  <a:txBody>
                    <a:bodyPr/>
                    <a:lstStyle/>
                    <a:p>
                      <a:pPr marL="55563" marR="0" indent="0">
                        <a:spcBef>
                          <a:spcPts val="0"/>
                        </a:spcBef>
                        <a:spcAft>
                          <a:spcPts val="0"/>
                        </a:spcAft>
                      </a:pPr>
                      <a:r>
                        <a:rPr lang="en-US" sz="1700" b="1" dirty="0">
                          <a:effectLst/>
                        </a:rPr>
                        <a:t>[Only] YHWH your God you must fear and serve. [Only] to him you must hold firmly, and [only] in his name you must swear. (10:20)</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99FF99"/>
                    </a:solidFill>
                  </a:tcPr>
                </a:tc>
                <a:extLst>
                  <a:ext uri="{0D108BD9-81ED-4DB2-BD59-A6C34878D82A}">
                    <a16:rowId xmlns:a16="http://schemas.microsoft.com/office/drawing/2014/main" val="2870236167"/>
                  </a:ext>
                </a:extLst>
              </a:tr>
              <a:tr h="1337972">
                <a:tc rowSpan="2">
                  <a:txBody>
                    <a:bodyPr/>
                    <a:lstStyle/>
                    <a:p>
                      <a:pPr marL="55563" marR="0" indent="0">
                        <a:spcBef>
                          <a:spcPts val="0"/>
                        </a:spcBef>
                        <a:spcAft>
                          <a:spcPts val="0"/>
                        </a:spcAft>
                      </a:pPr>
                      <a:r>
                        <a:rPr lang="en-US" sz="1700" b="1" dirty="0">
                          <a:effectLst/>
                        </a:rPr>
                        <a:t>The Basis </a:t>
                      </a:r>
                    </a:p>
                    <a:p>
                      <a:pPr marL="55563" marR="0" indent="0">
                        <a:spcBef>
                          <a:spcPts val="0"/>
                        </a:spcBef>
                        <a:spcAft>
                          <a:spcPts val="0"/>
                        </a:spcAft>
                      </a:pPr>
                      <a:r>
                        <a:rPr lang="en-US" sz="1700" b="1" dirty="0">
                          <a:effectLst/>
                        </a:rPr>
                        <a:t>of Moses’ Answers</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FFFF99"/>
                    </a:solidFill>
                  </a:tcPr>
                </a:tc>
                <a:tc>
                  <a:txBody>
                    <a:bodyPr/>
                    <a:lstStyle/>
                    <a:p>
                      <a:pPr marL="55563" marR="0" indent="0">
                        <a:spcBef>
                          <a:spcPts val="0"/>
                        </a:spcBef>
                        <a:spcAft>
                          <a:spcPts val="0"/>
                        </a:spcAft>
                      </a:pPr>
                      <a:r>
                        <a:rPr lang="en-US" sz="1400" b="1" dirty="0">
                          <a:effectLst/>
                        </a:rPr>
                        <a:t>The Doxology</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FFCCFF"/>
                    </a:solidFill>
                  </a:tcPr>
                </a:tc>
                <a:tc>
                  <a:txBody>
                    <a:bodyPr/>
                    <a:lstStyle/>
                    <a:p>
                      <a:pPr marL="55563" marR="0" indent="0">
                        <a:spcBef>
                          <a:spcPts val="0"/>
                        </a:spcBef>
                        <a:spcAft>
                          <a:spcPts val="0"/>
                        </a:spcAft>
                      </a:pPr>
                      <a:r>
                        <a:rPr lang="en-US" sz="1700" b="1" dirty="0">
                          <a:effectLst/>
                        </a:rPr>
                        <a:t>Look, to YHWH your God belong the heavens and the heaven of heavens, [and] the earth with all that is in it. (10:14)</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FFCCFF"/>
                    </a:solidFill>
                  </a:tcPr>
                </a:tc>
                <a:tc>
                  <a:txBody>
                    <a:bodyPr/>
                    <a:lstStyle/>
                    <a:p>
                      <a:pPr marL="55563" marR="0" indent="0">
                        <a:lnSpc>
                          <a:spcPct val="100000"/>
                        </a:lnSpc>
                        <a:spcBef>
                          <a:spcPts val="0"/>
                        </a:spcBef>
                        <a:spcAft>
                          <a:spcPts val="0"/>
                        </a:spcAft>
                      </a:pPr>
                      <a:r>
                        <a:rPr lang="en-US" sz="1700" b="1" dirty="0">
                          <a:effectLst/>
                        </a:rPr>
                        <a:t>For YHWH your God is God of gods and Lord of lords, the great, mighty, and awesome God, who shows no partiality and accepts no bribe. (10:17).</a:t>
                      </a:r>
                      <a:endParaRPr lang="en-US" sz="17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FFCCFF"/>
                    </a:solidFill>
                  </a:tcPr>
                </a:tc>
                <a:tc>
                  <a:txBody>
                    <a:bodyPr/>
                    <a:lstStyle/>
                    <a:p>
                      <a:pPr marL="55563" marR="0" indent="0">
                        <a:spcBef>
                          <a:spcPts val="0"/>
                        </a:spcBef>
                        <a:spcAft>
                          <a:spcPts val="0"/>
                        </a:spcAft>
                      </a:pPr>
                      <a:r>
                        <a:rPr lang="en-US" sz="1700" b="1" dirty="0">
                          <a:effectLst/>
                        </a:rPr>
                        <a:t>He [alone] is your praise, and he [alone] is your God, who has performed for you these great and awesome wonders that your own eyes saw. (10:21)</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rgbClr val="FFCCFF"/>
                    </a:solidFill>
                  </a:tcPr>
                </a:tc>
                <a:extLst>
                  <a:ext uri="{0D108BD9-81ED-4DB2-BD59-A6C34878D82A}">
                    <a16:rowId xmlns:a16="http://schemas.microsoft.com/office/drawing/2014/main" val="3000053687"/>
                  </a:ext>
                </a:extLst>
              </a:tr>
              <a:tr h="1873161">
                <a:tc vMerge="1">
                  <a:txBody>
                    <a:bodyPr/>
                    <a:lstStyle/>
                    <a:p>
                      <a:endParaRPr lang="en-US"/>
                    </a:p>
                  </a:txBody>
                  <a:tcPr/>
                </a:tc>
                <a:tc>
                  <a:txBody>
                    <a:bodyPr/>
                    <a:lstStyle/>
                    <a:p>
                      <a:pPr marL="55563" marR="0" indent="0">
                        <a:spcBef>
                          <a:spcPts val="0"/>
                        </a:spcBef>
                        <a:spcAft>
                          <a:spcPts val="0"/>
                        </a:spcAft>
                      </a:pPr>
                      <a:r>
                        <a:rPr lang="en-US" sz="1400" b="1" dirty="0">
                          <a:effectLst/>
                        </a:rPr>
                        <a:t>The Application</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accent1">
                        <a:lumMod val="20000"/>
                        <a:lumOff val="80000"/>
                      </a:schemeClr>
                    </a:solidFill>
                  </a:tcPr>
                </a:tc>
                <a:tc>
                  <a:txBody>
                    <a:bodyPr/>
                    <a:lstStyle/>
                    <a:p>
                      <a:pPr marL="55563" marR="0" indent="0">
                        <a:spcBef>
                          <a:spcPts val="0"/>
                        </a:spcBef>
                        <a:spcAft>
                          <a:spcPts val="0"/>
                        </a:spcAft>
                      </a:pPr>
                      <a:r>
                        <a:rPr lang="en-US" sz="1700" b="1" dirty="0">
                          <a:effectLst/>
                        </a:rPr>
                        <a:t>Yet YHWH set his affection on your ancestors by demonstrating love for them, and he chose their descendants after them, you, out of all the peoples, as you are this day. (10:15)</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accent1">
                        <a:lumMod val="20000"/>
                        <a:lumOff val="80000"/>
                      </a:schemeClr>
                    </a:solidFill>
                  </a:tcPr>
                </a:tc>
                <a:tc>
                  <a:txBody>
                    <a:bodyPr/>
                    <a:lstStyle/>
                    <a:p>
                      <a:pPr marL="55563" marR="0" indent="0" algn="l">
                        <a:lnSpc>
                          <a:spcPct val="100000"/>
                        </a:lnSpc>
                        <a:spcBef>
                          <a:spcPts val="0"/>
                        </a:spcBef>
                        <a:spcAft>
                          <a:spcPts val="0"/>
                        </a:spcAft>
                      </a:pPr>
                      <a:r>
                        <a:rPr lang="en-US" sz="1700" b="1" dirty="0">
                          <a:effectLst/>
                        </a:rPr>
                        <a:t>He executes what is just for the fatherless and the widow and demonstrates love for aliens by giving them food and clothing. </a:t>
                      </a:r>
                    </a:p>
                    <a:p>
                      <a:pPr marL="55563" marR="0" indent="0" algn="l">
                        <a:lnSpc>
                          <a:spcPct val="100000"/>
                        </a:lnSpc>
                        <a:spcBef>
                          <a:spcPts val="0"/>
                        </a:spcBef>
                        <a:spcAft>
                          <a:spcPts val="0"/>
                        </a:spcAft>
                      </a:pPr>
                      <a:r>
                        <a:rPr lang="en-US" sz="1700" b="1" dirty="0">
                          <a:effectLst/>
                        </a:rPr>
                        <a:t>So you must demonstrate love for the alien, because you were aliens in the land of Egypt. (10:18–19)</a:t>
                      </a:r>
                      <a:endParaRPr lang="en-US" sz="17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accent1">
                        <a:lumMod val="20000"/>
                        <a:lumOff val="80000"/>
                      </a:schemeClr>
                    </a:solidFill>
                  </a:tcPr>
                </a:tc>
                <a:tc>
                  <a:txBody>
                    <a:bodyPr/>
                    <a:lstStyle/>
                    <a:p>
                      <a:pPr marL="55563" marR="0" indent="0">
                        <a:spcBef>
                          <a:spcPts val="0"/>
                        </a:spcBef>
                        <a:spcAft>
                          <a:spcPts val="0"/>
                        </a:spcAft>
                      </a:pPr>
                      <a:r>
                        <a:rPr lang="en-US" sz="1700" b="1" dirty="0">
                          <a:effectLst/>
                        </a:rPr>
                        <a:t>Your ancestors went down to Egypt [as a clan of] seventy persons, and now YHWH your God has made you as numerous as the stars of the sky. (10:22)</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780849476"/>
                  </a:ext>
                </a:extLst>
              </a:tr>
              <a:tr h="535188">
                <a:tc gridSpan="2">
                  <a:txBody>
                    <a:bodyPr/>
                    <a:lstStyle/>
                    <a:p>
                      <a:pPr marL="55563" marR="0" indent="0">
                        <a:spcBef>
                          <a:spcPts val="0"/>
                        </a:spcBef>
                        <a:spcAft>
                          <a:spcPts val="0"/>
                        </a:spcAft>
                      </a:pPr>
                      <a:r>
                        <a:rPr lang="en-US" sz="1700" b="1" dirty="0">
                          <a:effectLst/>
                        </a:rPr>
                        <a:t>The Summary Conclusion</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3">
                  <a:txBody>
                    <a:bodyPr/>
                    <a:lstStyle/>
                    <a:p>
                      <a:pPr marL="55563" marR="0" indent="0">
                        <a:spcBef>
                          <a:spcPts val="0"/>
                        </a:spcBef>
                        <a:spcAft>
                          <a:spcPts val="0"/>
                        </a:spcAft>
                      </a:pPr>
                      <a:r>
                        <a:rPr lang="en-US" sz="1700" b="1" dirty="0">
                          <a:effectLst/>
                        </a:rPr>
                        <a:t>So you must demonstrate love for YHWH your God, </a:t>
                      </a:r>
                    </a:p>
                    <a:p>
                      <a:pPr marL="55563" marR="0" indent="0">
                        <a:spcBef>
                          <a:spcPts val="0"/>
                        </a:spcBef>
                        <a:spcAft>
                          <a:spcPts val="0"/>
                        </a:spcAft>
                      </a:pPr>
                      <a:r>
                        <a:rPr lang="en-US" sz="1700" b="1" dirty="0">
                          <a:effectLst/>
                        </a:rPr>
                        <a:t>and keep his mandate, his ordinances, his stipulations, and his commands always. (11:1)</a:t>
                      </a:r>
                      <a:endParaRPr lang="en-US" sz="1700" b="1" dirty="0">
                        <a:effectLst/>
                        <a:latin typeface="Calibri" panose="020F0502020204030204" pitchFamily="34" charset="0"/>
                        <a:ea typeface="Calibri" panose="020F0502020204030204" pitchFamily="34" charset="0"/>
                        <a:cs typeface="Arial" panose="020B0604020202020204" pitchFamily="34" charset="0"/>
                      </a:endParaRPr>
                    </a:p>
                  </a:txBody>
                  <a:tcPr marL="23255" marR="23255" marT="0" marB="0" anchor="ctr">
                    <a:lnL w="28575" cap="flat" cmpd="sng" algn="ctr">
                      <a:solidFill>
                        <a:srgbClr val="220000"/>
                      </a:solidFill>
                      <a:prstDash val="solid"/>
                      <a:round/>
                      <a:headEnd type="none" w="med" len="med"/>
                      <a:tailEnd type="none" w="med" len="med"/>
                    </a:lnL>
                    <a:lnR w="28575" cap="flat" cmpd="sng" algn="ctr">
                      <a:solidFill>
                        <a:srgbClr val="220000"/>
                      </a:solidFill>
                      <a:prstDash val="solid"/>
                      <a:round/>
                      <a:headEnd type="none" w="med" len="med"/>
                      <a:tailEnd type="none" w="med" len="med"/>
                    </a:lnR>
                    <a:lnT w="28575" cap="flat" cmpd="sng" algn="ctr">
                      <a:solidFill>
                        <a:srgbClr val="220000"/>
                      </a:solidFill>
                      <a:prstDash val="solid"/>
                      <a:round/>
                      <a:headEnd type="none" w="med" len="med"/>
                      <a:tailEnd type="none" w="med" len="med"/>
                    </a:lnT>
                    <a:lnB w="28575" cap="flat" cmpd="sng" algn="ctr">
                      <a:solidFill>
                        <a:srgbClr val="220000"/>
                      </a:solidFill>
                      <a:prstDash val="solid"/>
                      <a:round/>
                      <a:headEnd type="none" w="med" len="med"/>
                      <a:tailEnd type="none" w="med" len="med"/>
                    </a:lnB>
                    <a:solidFill>
                      <a:schemeClr val="bg1">
                        <a:lumMod val="7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49448689"/>
                  </a:ext>
                </a:extLst>
              </a:tr>
            </a:tbl>
          </a:graphicData>
        </a:graphic>
      </p:graphicFrame>
    </p:spTree>
    <p:extLst>
      <p:ext uri="{BB962C8B-B14F-4D97-AF65-F5344CB8AC3E}">
        <p14:creationId xmlns:p14="http://schemas.microsoft.com/office/powerpoint/2010/main" val="374663330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FACF8-0AA6-6888-1946-34A7DA1E3D5B}"/>
              </a:ext>
            </a:extLst>
          </p:cNvPr>
          <p:cNvSpPr>
            <a:spLocks noGrp="1"/>
          </p:cNvSpPr>
          <p:nvPr>
            <p:ph type="title"/>
          </p:nvPr>
        </p:nvSpPr>
        <p:spPr/>
        <p:txBody>
          <a:bodyPr/>
          <a:lstStyle/>
          <a:p>
            <a:pPr algn="ctr"/>
            <a:r>
              <a:rPr lang="en-US" b="1" dirty="0">
                <a:solidFill>
                  <a:srgbClr val="FFFFCC"/>
                </a:solidFill>
                <a:latin typeface="+mn-lt"/>
              </a:rPr>
              <a:t>What did YHWH Require of Israelites?</a:t>
            </a:r>
          </a:p>
        </p:txBody>
      </p:sp>
      <p:pic>
        <p:nvPicPr>
          <p:cNvPr id="5" name="Content Placeholder 4" descr="Diagram&#10;&#10;Description automatically generated">
            <a:extLst>
              <a:ext uri="{FF2B5EF4-FFF2-40B4-BE49-F238E27FC236}">
                <a16:creationId xmlns:a16="http://schemas.microsoft.com/office/drawing/2014/main" id="{1CF18C14-175F-15DF-7821-75A38D68AFA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1884" y="1447962"/>
            <a:ext cx="8708232" cy="5044913"/>
          </a:xfrm>
        </p:spPr>
      </p:pic>
    </p:spTree>
    <p:extLst>
      <p:ext uri="{BB962C8B-B14F-4D97-AF65-F5344CB8AC3E}">
        <p14:creationId xmlns:p14="http://schemas.microsoft.com/office/powerpoint/2010/main" val="2971763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75035" y="1112362"/>
            <a:ext cx="10963373" cy="5109329"/>
          </a:xfrm>
        </p:spPr>
        <p:txBody>
          <a:bodyPr>
            <a:noAutofit/>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We cannot understand the rest of the First Testament if we do not grasp the revelatory significance of this moment: In his grace God delivers his people, calls them to Himself, and discloses his character and will to them.</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413152942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717040"/>
            <a:ext cx="10515600" cy="4674795"/>
          </a:xfrm>
        </p:spPr>
        <p:txBody>
          <a:bodyPr>
            <a:normAutofit/>
          </a:bodyPr>
          <a:lstStyle/>
          <a:p>
            <a:pPr marL="520700" indent="-5207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1.	Although Israel’s laws were revealed in stages and in their detail envisioned different circumstances (Israel on the journey to the promised land; Israel settled in the promised land), these laws, originating with YHWH, their covenant Suzerain, exhibit a common conceptual, ethical, and spiritual perspective. </a:t>
            </a:r>
            <a:endParaRPr lang="en-US" sz="4800" b="1" dirty="0">
              <a:solidFill>
                <a:srgbClr val="FFFFCC"/>
              </a:solidFill>
            </a:endParaRPr>
          </a:p>
        </p:txBody>
      </p:sp>
    </p:spTree>
    <p:extLst>
      <p:ext uri="{BB962C8B-B14F-4D97-AF65-F5344CB8AC3E}">
        <p14:creationId xmlns:p14="http://schemas.microsoft.com/office/powerpoint/2010/main" val="106321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028B1-EA74-4C28-8A7E-4F091B4271A0}"/>
              </a:ext>
            </a:extLst>
          </p:cNvPr>
          <p:cNvSpPr>
            <a:spLocks noGrp="1"/>
          </p:cNvSpPr>
          <p:nvPr>
            <p:ph type="title"/>
          </p:nvPr>
        </p:nvSpPr>
        <p:spPr>
          <a:xfrm>
            <a:off x="838200" y="208371"/>
            <a:ext cx="10515600" cy="758281"/>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The Evolution of Israel’s Constitutional Tradition</a:t>
            </a:r>
          </a:p>
        </p:txBody>
      </p:sp>
      <p:pic>
        <p:nvPicPr>
          <p:cNvPr id="7" name="Content Placeholder 6">
            <a:extLst>
              <a:ext uri="{FF2B5EF4-FFF2-40B4-BE49-F238E27FC236}">
                <a16:creationId xmlns:a16="http://schemas.microsoft.com/office/drawing/2014/main" id="{64E06A6F-ACEF-2A5B-2FB6-1D8E1D22FC30}"/>
              </a:ext>
            </a:extLst>
          </p:cNvPr>
          <p:cNvPicPr>
            <a:picLocks noGrp="1" noChangeAspect="1"/>
          </p:cNvPicPr>
          <p:nvPr>
            <p:ph idx="1"/>
          </p:nvPr>
        </p:nvPicPr>
        <p:blipFill>
          <a:blip r:embed="rId2"/>
          <a:stretch>
            <a:fillRect/>
          </a:stretch>
        </p:blipFill>
        <p:spPr>
          <a:xfrm>
            <a:off x="993914" y="966651"/>
            <a:ext cx="10286999" cy="5583235"/>
          </a:xfrm>
        </p:spPr>
      </p:pic>
    </p:spTree>
    <p:extLst>
      <p:ext uri="{BB962C8B-B14F-4D97-AF65-F5344CB8AC3E}">
        <p14:creationId xmlns:p14="http://schemas.microsoft.com/office/powerpoint/2010/main" val="381198199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09F4A-CE8C-41B5-B08E-C6D924C5CA81}"/>
              </a:ext>
            </a:extLst>
          </p:cNvPr>
          <p:cNvSpPr>
            <a:spLocks noGrp="1"/>
          </p:cNvSpPr>
          <p:nvPr>
            <p:ph type="title"/>
          </p:nvPr>
        </p:nvSpPr>
        <p:spPr>
          <a:xfrm>
            <a:off x="8051799" y="365126"/>
            <a:ext cx="3301999" cy="6206002"/>
          </a:xfrm>
        </p:spPr>
        <p:txBody>
          <a:bodyPr>
            <a:normAutofit/>
          </a:bodyPr>
          <a:lstStyle/>
          <a:p>
            <a:pPr defTabSz="548640">
              <a:lnSpc>
                <a:spcPct val="100000"/>
              </a:lnSpc>
              <a:spcBef>
                <a:spcPts val="0"/>
              </a:spcBef>
              <a:spcAft>
                <a:spcPts val="600"/>
              </a:spcAft>
            </a:pPr>
            <a:r>
              <a:rPr lang="en-US" sz="3600" b="1" dirty="0">
                <a:solidFill>
                  <a:srgbClr val="FFFFCC"/>
                </a:solidFill>
                <a:latin typeface="+mn-lt"/>
              </a:rPr>
              <a:t>The Growth </a:t>
            </a:r>
            <a:br>
              <a:rPr lang="en-US" sz="3600" b="1" dirty="0">
                <a:solidFill>
                  <a:srgbClr val="FFFFCC"/>
                </a:solidFill>
                <a:latin typeface="+mn-lt"/>
              </a:rPr>
            </a:br>
            <a:r>
              <a:rPr lang="en-US" sz="3600" b="1" dirty="0">
                <a:solidFill>
                  <a:srgbClr val="FFFFCC"/>
                </a:solidFill>
                <a:latin typeface="+mn-lt"/>
              </a:rPr>
              <a:t>of Israel’s </a:t>
            </a:r>
            <a:br>
              <a:rPr lang="en-US" sz="3600" b="1" dirty="0">
                <a:solidFill>
                  <a:srgbClr val="FFFFCC"/>
                </a:solidFill>
                <a:latin typeface="+mn-lt"/>
              </a:rPr>
            </a:br>
            <a:r>
              <a:rPr lang="en-US" sz="3600" b="1" dirty="0">
                <a:solidFill>
                  <a:srgbClr val="FFFFCC"/>
                </a:solidFill>
                <a:latin typeface="+mn-lt"/>
              </a:rPr>
              <a:t>Constitutional Tradition</a:t>
            </a:r>
          </a:p>
        </p:txBody>
      </p:sp>
      <p:pic>
        <p:nvPicPr>
          <p:cNvPr id="9" name="Picture 8">
            <a:extLst>
              <a:ext uri="{FF2B5EF4-FFF2-40B4-BE49-F238E27FC236}">
                <a16:creationId xmlns:a16="http://schemas.microsoft.com/office/drawing/2014/main" id="{5538BE28-B86F-45BC-BFA8-9E6C8DB287D9}"/>
              </a:ext>
            </a:extLst>
          </p:cNvPr>
          <p:cNvPicPr>
            <a:picLocks noChangeAspect="1"/>
          </p:cNvPicPr>
          <p:nvPr/>
        </p:nvPicPr>
        <p:blipFill>
          <a:blip r:embed="rId2"/>
          <a:stretch>
            <a:fillRect/>
          </a:stretch>
        </p:blipFill>
        <p:spPr>
          <a:xfrm>
            <a:off x="1140834" y="374843"/>
            <a:ext cx="6533510" cy="6108314"/>
          </a:xfrm>
          <a:prstGeom prst="rect">
            <a:avLst/>
          </a:prstGeom>
        </p:spPr>
      </p:pic>
    </p:spTree>
    <p:extLst>
      <p:ext uri="{BB962C8B-B14F-4D97-AF65-F5344CB8AC3E}">
        <p14:creationId xmlns:p14="http://schemas.microsoft.com/office/powerpoint/2010/main" val="166242439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825631"/>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627321" y="1105785"/>
            <a:ext cx="10909005" cy="5390707"/>
          </a:xfrm>
        </p:spPr>
        <p:txBody>
          <a:bodyPr>
            <a:norm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2.	Israel’s constitutional documents are unanimous in their portrayal of Israel’s laws as the divinely revealed and acceptable response to YHWH’s grace in choosing them to be his treasured and sanctified people (</a:t>
            </a:r>
            <a:r>
              <a:rPr lang="en-US" sz="3600" b="1" i="1" dirty="0" err="1">
                <a:solidFill>
                  <a:srgbClr val="FFFFCC"/>
                </a:solidFill>
                <a:effectLst/>
                <a:ea typeface="Times New Roman" panose="02020603050405020304" pitchFamily="18" charset="0"/>
              </a:rPr>
              <a:t>ʿam</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sĕgulla</a:t>
            </a:r>
            <a:r>
              <a:rPr lang="en-US" sz="3600" b="1" dirty="0">
                <a:solidFill>
                  <a:srgbClr val="FFFFCC"/>
                </a:solidFill>
                <a:effectLst/>
                <a:ea typeface="Times New Roman" panose="02020603050405020304" pitchFamily="18" charset="0"/>
              </a:rPr>
              <a:t>̂ and </a:t>
            </a:r>
            <a:r>
              <a:rPr lang="en-US" sz="3600" b="1" i="1" dirty="0" err="1">
                <a:solidFill>
                  <a:srgbClr val="FFFFCC"/>
                </a:solidFill>
                <a:effectLst/>
                <a:ea typeface="Times New Roman" panose="02020603050405020304" pitchFamily="18" charset="0"/>
              </a:rPr>
              <a:t>ʿam</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qāḏôs</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layhwh</a:t>
            </a:r>
            <a:r>
              <a:rPr lang="en-US" sz="3600" b="1" dirty="0">
                <a:solidFill>
                  <a:srgbClr val="FFFFCC"/>
                </a:solidFill>
                <a:effectLst/>
                <a:ea typeface="Times New Roman" panose="02020603050405020304" pitchFamily="18" charset="0"/>
              </a:rPr>
              <a:t>), in redeeming them from the bondage of slavery in Egypt, and in giving them the land of Canaan as their territorial grant. </a:t>
            </a:r>
          </a:p>
          <a:p>
            <a:pPr marL="457200" indent="-457200" defTabSz="548640">
              <a:lnSpc>
                <a:spcPct val="100000"/>
              </a:lnSpc>
              <a:spcBef>
                <a:spcPts val="0"/>
              </a:spcBef>
              <a:spcAft>
                <a:spcPts val="600"/>
              </a:spcAft>
              <a:buNone/>
            </a:pPr>
            <a:endParaRPr lang="en-US" sz="900" b="1" dirty="0">
              <a:solidFill>
                <a:srgbClr val="FFFFCC"/>
              </a:solidFill>
            </a:endParaRPr>
          </a:p>
          <a:p>
            <a:pPr marL="457200" indent="-457200" defTabSz="548640">
              <a:lnSpc>
                <a:spcPct val="100000"/>
              </a:lnSpc>
              <a:spcBef>
                <a:spcPts val="0"/>
              </a:spcBef>
              <a:spcAft>
                <a:spcPts val="600"/>
              </a:spcAft>
              <a:buNone/>
            </a:pPr>
            <a:r>
              <a:rPr lang="en-US" sz="3600" b="1" kern="0" dirty="0">
                <a:solidFill>
                  <a:srgbClr val="FFFFCC"/>
                </a:solidFill>
                <a:effectLst/>
                <a:latin typeface="+mn-lt"/>
                <a:ea typeface="Times New Roman" panose="02020603050405020304" pitchFamily="18" charset="0"/>
              </a:rPr>
              <a:t>Israel’s Domestic Credo (6:20–25)</a:t>
            </a:r>
            <a:endParaRPr lang="en-US" sz="3600" b="1" dirty="0">
              <a:solidFill>
                <a:srgbClr val="FFFFCC"/>
              </a:solidFill>
            </a:endParaRPr>
          </a:p>
        </p:txBody>
      </p:sp>
    </p:spTree>
    <p:extLst>
      <p:ext uri="{BB962C8B-B14F-4D97-AF65-F5344CB8AC3E}">
        <p14:creationId xmlns:p14="http://schemas.microsoft.com/office/powerpoint/2010/main" val="405433840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954306"/>
            <a:ext cx="10515600" cy="4437529"/>
          </a:xfrm>
        </p:spPr>
        <p:txBody>
          <a:bodyPr>
            <a:norm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3.	Far from being a burden that no one could bear, Israel’s knowledge of the will of their God as revealed in their laws was deemed a high privilege, making them the envy the world. (Deut 4:5–8)</a:t>
            </a:r>
            <a:endParaRPr lang="en-US" sz="3600" b="1" dirty="0">
              <a:solidFill>
                <a:srgbClr val="FFFFCC"/>
              </a:solidFill>
            </a:endParaRPr>
          </a:p>
        </p:txBody>
      </p:sp>
    </p:spTree>
    <p:extLst>
      <p:ext uri="{BB962C8B-B14F-4D97-AF65-F5344CB8AC3E}">
        <p14:creationId xmlns:p14="http://schemas.microsoft.com/office/powerpoint/2010/main" val="89650139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954306"/>
            <a:ext cx="10515600" cy="4437529"/>
          </a:xfrm>
        </p:spPr>
        <p:txBody>
          <a:bodyPr>
            <a:norm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3.	Far from being a burden that no one could bear, Israel’s knowledge of the will of their God as revealed in their laws was deemed a high privilege, making them the envy the world. (Deut 4:5–8)</a:t>
            </a:r>
            <a:endParaRPr lang="en-US" sz="3600" b="1" dirty="0">
              <a:solidFill>
                <a:srgbClr val="FFFFCC"/>
              </a:solidFill>
            </a:endParaRPr>
          </a:p>
        </p:txBody>
      </p:sp>
    </p:spTree>
    <p:extLst>
      <p:ext uri="{BB962C8B-B14F-4D97-AF65-F5344CB8AC3E}">
        <p14:creationId xmlns:p14="http://schemas.microsoft.com/office/powerpoint/2010/main" val="429136213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605280"/>
            <a:ext cx="10515600" cy="4786555"/>
          </a:xfrm>
        </p:spPr>
        <p:txBody>
          <a:bodyPr>
            <a:normAutofit/>
          </a:bodyPr>
          <a:lstStyle/>
          <a:p>
            <a:pPr marL="571500" indent="-571500" defTabSz="548640">
              <a:lnSpc>
                <a:spcPct val="100000"/>
              </a:lnSpc>
              <a:spcBef>
                <a:spcPts val="0"/>
              </a:spcBef>
              <a:spcAft>
                <a:spcPts val="1200"/>
              </a:spcAft>
              <a:buNone/>
            </a:pPr>
            <a:r>
              <a:rPr lang="en-US" sz="3600" b="1" dirty="0">
                <a:solidFill>
                  <a:srgbClr val="FFFFCC"/>
                </a:solidFill>
                <a:effectLst/>
                <a:ea typeface="Times New Roman" panose="02020603050405020304" pitchFamily="18" charset="0"/>
              </a:rPr>
              <a:t>4.	Whereas YHWH’s revelation, given directly to Israel at first (Exod 20:1–21; Deut 5:1–27) and subsequently through the mediation of Moses, had offered the people access to his will, YHWH’s expectations, expressed by the laws he prescribed for his people, were both clear (Deut 29:4, 29 [3, 28]) and attainable (Deut 29:29 [28]; 30:1–14). </a:t>
            </a:r>
            <a:endParaRPr lang="en-US" sz="3600" b="1" dirty="0">
              <a:solidFill>
                <a:srgbClr val="FFFFCC"/>
              </a:solidFill>
            </a:endParaRPr>
          </a:p>
        </p:txBody>
      </p:sp>
    </p:spTree>
    <p:extLst>
      <p:ext uri="{BB962C8B-B14F-4D97-AF65-F5344CB8AC3E}">
        <p14:creationId xmlns:p14="http://schemas.microsoft.com/office/powerpoint/2010/main" val="48887445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50"/>
            <a:ext cx="10515600" cy="600916"/>
          </a:xfrm>
        </p:spPr>
        <p:txBody>
          <a:bodyPr>
            <a:normAutofit fontScale="90000"/>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The Reformers’ Three Functions of the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528320" y="878541"/>
            <a:ext cx="11206480" cy="5809409"/>
          </a:xfrm>
        </p:spPr>
        <p:txBody>
          <a:bodyPr>
            <a:normAutofit/>
          </a:bodyPr>
          <a:lstStyle/>
          <a:p>
            <a:pPr marL="571500" marR="0" indent="-57150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a.	The </a:t>
            </a:r>
            <a:r>
              <a:rPr lang="en-US" sz="3200" b="1" i="1" dirty="0">
                <a:solidFill>
                  <a:srgbClr val="FFFFCC"/>
                </a:solidFill>
                <a:effectLst/>
                <a:ea typeface="Times New Roman" panose="02020603050405020304" pitchFamily="18" charset="0"/>
              </a:rPr>
              <a:t>usus </a:t>
            </a:r>
            <a:r>
              <a:rPr lang="en-US" sz="3200" b="1" i="1" dirty="0" err="1">
                <a:solidFill>
                  <a:srgbClr val="FFFFCC"/>
                </a:solidFill>
                <a:effectLst/>
                <a:ea typeface="Times New Roman" panose="02020603050405020304" pitchFamily="18" charset="0"/>
              </a:rPr>
              <a:t>politicus</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sive</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civilis</a:t>
            </a:r>
            <a:r>
              <a:rPr lang="en-US" sz="3200" b="1" i="1" dirty="0">
                <a:solidFill>
                  <a:srgbClr val="FFFFCC"/>
                </a:solidFill>
                <a:effectLst/>
                <a:ea typeface="Times New Roman" panose="02020603050405020304" pitchFamily="18" charset="0"/>
              </a:rPr>
              <a:t>.</a:t>
            </a:r>
            <a:r>
              <a:rPr lang="en-US" sz="3200" b="1" dirty="0">
                <a:solidFill>
                  <a:srgbClr val="FFFFCC"/>
                </a:solidFill>
                <a:effectLst/>
                <a:ea typeface="Times New Roman" panose="02020603050405020304" pitchFamily="18" charset="0"/>
              </a:rPr>
              <a:t> Standing apart from the work of salvation, the law represents God’s general revelation and serves as a common grace for unbelievers as well as believers to restrain sin.</a:t>
            </a:r>
          </a:p>
          <a:p>
            <a:pPr marL="571500" marR="0" indent="-57150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b.	The </a:t>
            </a:r>
            <a:r>
              <a:rPr lang="en-US" sz="3200" b="1" i="1" dirty="0">
                <a:solidFill>
                  <a:srgbClr val="FFFFCC"/>
                </a:solidFill>
                <a:effectLst/>
                <a:ea typeface="Times New Roman" panose="02020603050405020304" pitchFamily="18" charset="0"/>
              </a:rPr>
              <a:t>usus </a:t>
            </a:r>
            <a:r>
              <a:rPr lang="en-US" sz="3200" b="1" i="1" dirty="0" err="1">
                <a:solidFill>
                  <a:srgbClr val="FFFFCC"/>
                </a:solidFill>
                <a:effectLst/>
                <a:ea typeface="Times New Roman" panose="02020603050405020304" pitchFamily="18" charset="0"/>
              </a:rPr>
              <a:t>didacticus</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sive</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normativus</a:t>
            </a:r>
            <a:r>
              <a:rPr lang="en-US" sz="3200" b="1" dirty="0">
                <a:solidFill>
                  <a:srgbClr val="FFFFCC"/>
                </a:solidFill>
                <a:effectLst/>
                <a:ea typeface="Times New Roman" panose="02020603050405020304" pitchFamily="18" charset="0"/>
              </a:rPr>
              <a:t>. The law serves as a guide for believers, teaching the way of righteousness, but it has no power to condemn.</a:t>
            </a:r>
          </a:p>
          <a:p>
            <a:pPr marL="571500" marR="0" indent="-57150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c.	The </a:t>
            </a:r>
            <a:r>
              <a:rPr lang="en-US" sz="3200" b="1" i="1" dirty="0">
                <a:solidFill>
                  <a:srgbClr val="FFFFCC"/>
                </a:solidFill>
                <a:effectLst/>
                <a:ea typeface="Times New Roman" panose="02020603050405020304" pitchFamily="18" charset="0"/>
              </a:rPr>
              <a:t>usus </a:t>
            </a:r>
            <a:r>
              <a:rPr lang="en-US" sz="3200" b="1" i="1" dirty="0" err="1">
                <a:solidFill>
                  <a:srgbClr val="FFFFCC"/>
                </a:solidFill>
                <a:effectLst/>
                <a:ea typeface="Times New Roman" panose="02020603050405020304" pitchFamily="18" charset="0"/>
              </a:rPr>
              <a:t>elenchticus</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sive</a:t>
            </a:r>
            <a:r>
              <a:rPr lang="en-US" sz="3200" b="1" i="1" dirty="0">
                <a:solidFill>
                  <a:srgbClr val="FFFFCC"/>
                </a:solidFill>
                <a:effectLst/>
                <a:ea typeface="Times New Roman" panose="02020603050405020304" pitchFamily="18" charset="0"/>
              </a:rPr>
              <a:t> </a:t>
            </a:r>
            <a:r>
              <a:rPr lang="en-US" sz="3200" b="1" i="1" dirty="0" err="1">
                <a:solidFill>
                  <a:srgbClr val="FFFFCC"/>
                </a:solidFill>
                <a:effectLst/>
                <a:ea typeface="Times New Roman" panose="02020603050405020304" pitchFamily="18" charset="0"/>
              </a:rPr>
              <a:t>paedagogicus</a:t>
            </a:r>
            <a:r>
              <a:rPr lang="en-US" sz="3200" b="1" dirty="0">
                <a:solidFill>
                  <a:srgbClr val="FFFFCC"/>
                </a:solidFill>
                <a:effectLst/>
                <a:ea typeface="Times New Roman" panose="02020603050405020304" pitchFamily="18" charset="0"/>
              </a:rPr>
              <a:t>. The law serves as a pedagogue, which, through fear of punishment, forces us to confront our sin—because we are unable to keep the law—and points us to Christ.</a:t>
            </a:r>
          </a:p>
        </p:txBody>
      </p:sp>
    </p:spTree>
    <p:extLst>
      <p:ext uri="{BB962C8B-B14F-4D97-AF65-F5344CB8AC3E}">
        <p14:creationId xmlns:p14="http://schemas.microsoft.com/office/powerpoint/2010/main" val="97195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19785" y="695598"/>
            <a:ext cx="10702664" cy="5758989"/>
          </a:xfrm>
        </p:spPr>
        <p:txBody>
          <a:bodyPr>
            <a:normAutofit/>
          </a:bodyPr>
          <a:lstStyle/>
          <a:p>
            <a:pPr marL="0" marR="0" indent="0" defTabSz="548640">
              <a:lnSpc>
                <a:spcPct val="100000"/>
              </a:lnSpc>
              <a:spcBef>
                <a:spcPts val="0"/>
              </a:spcBef>
              <a:spcAft>
                <a:spcPts val="1200"/>
              </a:spcAft>
              <a:buNone/>
            </a:pPr>
            <a:r>
              <a:rPr lang="en-US" sz="3600" b="1" dirty="0">
                <a:solidFill>
                  <a:srgbClr val="FFFFCC"/>
                </a:solidFill>
                <a:effectLst/>
                <a:ea typeface="Times New Roman" panose="02020603050405020304" pitchFamily="18" charset="0"/>
              </a:rPr>
              <a:t>Luther’s understanding of the law would have baffled Moses and the poets who penned Psalms 19:7–14 and 119. </a:t>
            </a:r>
          </a:p>
          <a:p>
            <a:pPr marL="0" marR="0" indent="0" defTabSz="548640">
              <a:lnSpc>
                <a:spcPct val="100000"/>
              </a:lnSpc>
              <a:spcBef>
                <a:spcPts val="0"/>
              </a:spcBef>
              <a:spcAft>
                <a:spcPts val="1200"/>
              </a:spcAft>
              <a:buNone/>
            </a:pPr>
            <a:r>
              <a:rPr lang="en-US" sz="3600" b="1" dirty="0">
                <a:solidFill>
                  <a:srgbClr val="FFFFCC"/>
                </a:solidFill>
                <a:effectLst/>
                <a:ea typeface="Times New Roman" panose="02020603050405020304" pitchFamily="18" charset="0"/>
              </a:rPr>
              <a:t>As the culminating moment in covenantal revelation, Moses had declared unequivocally that the law yields/sustains life (</a:t>
            </a:r>
            <a:r>
              <a:rPr lang="en-US" sz="3600" b="1" i="1" dirty="0" err="1">
                <a:solidFill>
                  <a:srgbClr val="FFFFCC"/>
                </a:solidFill>
                <a:effectLst/>
                <a:ea typeface="Times New Roman" panose="02020603050405020304" pitchFamily="18" charset="0"/>
              </a:rPr>
              <a:t>ḥāya</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4:1; 5:33; 6:19–20; 8:1; 16:20; 30:15–16) and well-being (</a:t>
            </a:r>
            <a:r>
              <a:rPr lang="en-US" sz="3600" b="1" i="1" dirty="0" err="1">
                <a:solidFill>
                  <a:srgbClr val="FFFFCC"/>
                </a:solidFill>
                <a:effectLst/>
                <a:ea typeface="Times New Roman" panose="02020603050405020304" pitchFamily="18" charset="0"/>
              </a:rPr>
              <a:t>haṭṭôv</a:t>
            </a:r>
            <a:r>
              <a:rPr lang="en-US" sz="3600" b="1" dirty="0">
                <a:solidFill>
                  <a:srgbClr val="FFFFCC"/>
                </a:solidFill>
                <a:effectLst/>
                <a:ea typeface="Times New Roman" panose="02020603050405020304" pitchFamily="18" charset="0"/>
              </a:rPr>
              <a:t>/</a:t>
            </a:r>
            <a:r>
              <a:rPr lang="en-US" sz="3600" b="1" i="1" dirty="0" err="1">
                <a:solidFill>
                  <a:srgbClr val="FFFFCC"/>
                </a:solidFill>
                <a:effectLst/>
                <a:ea typeface="Times New Roman" panose="02020603050405020304" pitchFamily="18" charset="0"/>
              </a:rPr>
              <a:t>yîṭav</a:t>
            </a:r>
            <a:r>
              <a:rPr lang="en-US" sz="3600" b="1" dirty="0">
                <a:solidFill>
                  <a:srgbClr val="FFFFCC"/>
                </a:solidFill>
                <a:effectLst/>
                <a:ea typeface="Times New Roman" panose="02020603050405020304" pitchFamily="18" charset="0"/>
              </a:rPr>
              <a:t>, “the good” / “to prosper”; 4:40; 5:29; 6:3, 18, 24; 10:13; 12:25, 28; 22:7; 26:11; 28:1–14; 30:1–5, 15). </a:t>
            </a:r>
            <a:endParaRPr lang="en-US" sz="3600" b="1" dirty="0">
              <a:solidFill>
                <a:srgbClr val="FFFFCC"/>
              </a:solidFill>
            </a:endParaRPr>
          </a:p>
        </p:txBody>
      </p:sp>
    </p:spTree>
    <p:extLst>
      <p:ext uri="{BB962C8B-B14F-4D97-AF65-F5344CB8AC3E}">
        <p14:creationId xmlns:p14="http://schemas.microsoft.com/office/powerpoint/2010/main" val="170649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741680"/>
            <a:ext cx="10636624" cy="5650155"/>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ethical and ceremonial performances that YHWH demanded of the Israelites were both reasonable and doable. </a:t>
            </a:r>
          </a:p>
          <a:p>
            <a:pPr marL="0" marR="0" indent="0" defTabSz="548640">
              <a:lnSpc>
                <a:spcPct val="100000"/>
              </a:lnSpc>
              <a:spcBef>
                <a:spcPts val="0"/>
              </a:spcBef>
              <a:spcAft>
                <a:spcPts val="600"/>
              </a:spcAft>
              <a:buNone/>
            </a:pPr>
            <a:endParaRPr lang="en-US" sz="3600" b="1" dirty="0">
              <a:solidFill>
                <a:srgbClr val="FFFFCC"/>
              </a:solidFill>
              <a:ea typeface="Times New Roman" panose="02020603050405020304" pitchFamily="18" charset="0"/>
            </a:endParaRP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Not a single command was impossible.</a:t>
            </a:r>
          </a:p>
          <a:p>
            <a:pPr marL="0" marR="0" indent="0" defTabSz="548640">
              <a:lnSpc>
                <a:spcPct val="100000"/>
              </a:lnSpc>
              <a:spcBef>
                <a:spcPts val="0"/>
              </a:spcBef>
              <a:spcAft>
                <a:spcPts val="600"/>
              </a:spcAft>
              <a:buNone/>
            </a:pPr>
            <a:endParaRPr lang="en-US" sz="3600" b="1" dirty="0">
              <a:solidFill>
                <a:srgbClr val="FFFFCC"/>
              </a:solidFill>
              <a:effectLst/>
              <a:ea typeface="Times New Roman" panose="02020603050405020304" pitchFamily="18" charset="0"/>
            </a:endParaRP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YHWH did not demand that his people leap over twelve-story buildings or swim across the Mediterranean. </a:t>
            </a:r>
            <a:endParaRPr lang="en-US" sz="3600" b="1" dirty="0">
              <a:solidFill>
                <a:srgbClr val="FFFFCC"/>
              </a:solidFill>
            </a:endParaRPr>
          </a:p>
        </p:txBody>
      </p:sp>
    </p:spTree>
    <p:extLst>
      <p:ext uri="{BB962C8B-B14F-4D97-AF65-F5344CB8AC3E}">
        <p14:creationId xmlns:p14="http://schemas.microsoft.com/office/powerpoint/2010/main" val="25847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10363" y="579475"/>
            <a:ext cx="11398102" cy="5699050"/>
          </a:xfrm>
        </p:spPr>
        <p:txBody>
          <a:bodyPr>
            <a:noAutofit/>
          </a:bodyPr>
          <a:lstStyle/>
          <a:p>
            <a:pPr marL="514350" marR="0" indent="-514350">
              <a:lnSpc>
                <a:spcPct val="100000"/>
              </a:lnSpc>
              <a:spcBef>
                <a:spcPts val="0"/>
              </a:spcBef>
              <a:spcAft>
                <a:spcPts val="1800"/>
              </a:spcAft>
              <a:buAutoNum type="alphaLcPeriod" startAt="3"/>
              <a:tabLst>
                <a:tab pos="395288" algn="l"/>
                <a:tab pos="457200" algn="l"/>
                <a:tab pos="4619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The Exodus narratives not only recount the events associated with Israel’s salvation; they lay the groundwork for Israel’s ethic and cult. </a:t>
            </a:r>
            <a:endParaRPr lang="en-US" sz="3400" b="1" dirty="0">
              <a:solidFill>
                <a:srgbClr val="FFFFCC"/>
              </a:solidFill>
              <a:ea typeface="MS Gothic" panose="020B0609070205080204" pitchFamily="49" charset="-128"/>
            </a:endParaRPr>
          </a:p>
          <a:p>
            <a:pPr marL="461963" marR="0" indent="0">
              <a:lnSpc>
                <a:spcPct val="100000"/>
              </a:lnSpc>
              <a:spcBef>
                <a:spcPts val="0"/>
              </a:spcBef>
              <a:spcAft>
                <a:spcPts val="1800"/>
              </a:spcAft>
              <a:buNone/>
              <a:tabLst>
                <a:tab pos="395288" algn="l"/>
                <a:tab pos="457200" algn="l"/>
                <a:tab pos="4619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In many respects, Exodus–Numbers represents the constitution of Israel governing every aspect of the peoples’ lives. </a:t>
            </a:r>
          </a:p>
          <a:p>
            <a:pPr marL="461963" marR="0" indent="0">
              <a:lnSpc>
                <a:spcPct val="100000"/>
              </a:lnSpc>
              <a:spcBef>
                <a:spcPts val="0"/>
              </a:spcBef>
              <a:spcAft>
                <a:spcPts val="1800"/>
              </a:spcAft>
              <a:buNone/>
              <a:tabLst>
                <a:tab pos="395288" algn="l"/>
                <a:tab pos="457200" algn="l"/>
                <a:tab pos="4619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These events are reflected in the annual festivals (Passover, Tabernacles), which call upon the citizens of every generation to identify with the original redeemed population and to renew/actualize YHWH’s covenant claims upon themselves.</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77677376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935665"/>
            <a:ext cx="10636624" cy="5456170"/>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On the contrary, no ancient Near Easterner would have protested that the food laws, the prohibitions on murder and adultery and theft, or the sacrificial laws were impossible or even burdensome.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Their own law codes expected the same.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From beginning to end, Moses</a:t>
            </a:r>
            <a:r>
              <a:rPr lang="en-US" sz="3600" b="1">
                <a:solidFill>
                  <a:srgbClr val="FFFFCC"/>
                </a:solidFill>
                <a:effectLst/>
                <a:ea typeface="Times New Roman" panose="02020603050405020304" pitchFamily="18" charset="0"/>
              </a:rPr>
              <a:t>’ challenges </a:t>
            </a:r>
            <a:r>
              <a:rPr lang="en-US" sz="3600" b="1" dirty="0">
                <a:solidFill>
                  <a:srgbClr val="FFFFCC"/>
                </a:solidFill>
                <a:effectLst/>
                <a:ea typeface="Times New Roman" panose="02020603050405020304" pitchFamily="18" charset="0"/>
              </a:rPr>
              <a:t>to righteous living (Deut 16:20</a:t>
            </a:r>
            <a:r>
              <a:rPr lang="en-US" sz="3600" b="1">
                <a:solidFill>
                  <a:srgbClr val="FFFFCC"/>
                </a:solidFill>
                <a:effectLst/>
                <a:ea typeface="Times New Roman" panose="02020603050405020304" pitchFamily="18" charset="0"/>
              </a:rPr>
              <a:t>) assumed </a:t>
            </a:r>
            <a:r>
              <a:rPr lang="en-US" sz="3600" b="1" dirty="0">
                <a:solidFill>
                  <a:srgbClr val="FFFFCC"/>
                </a:solidFill>
                <a:effectLst/>
                <a:ea typeface="Times New Roman" panose="02020603050405020304" pitchFamily="18" charset="0"/>
              </a:rPr>
              <a:t>that YHWH’s </a:t>
            </a:r>
            <a:r>
              <a:rPr lang="en-US" sz="3600" b="1">
                <a:solidFill>
                  <a:srgbClr val="FFFFCC"/>
                </a:solidFill>
                <a:effectLst/>
                <a:ea typeface="Times New Roman" panose="02020603050405020304" pitchFamily="18" charset="0"/>
              </a:rPr>
              <a:t>people were </a:t>
            </a:r>
            <a:r>
              <a:rPr lang="en-US" sz="3600" b="1" dirty="0">
                <a:solidFill>
                  <a:srgbClr val="FFFFCC"/>
                </a:solidFill>
                <a:effectLst/>
                <a:ea typeface="Times New Roman" panose="02020603050405020304" pitchFamily="18" charset="0"/>
              </a:rPr>
              <a:t>able to achieve the divine demands. </a:t>
            </a:r>
          </a:p>
        </p:txBody>
      </p:sp>
    </p:spTree>
    <p:extLst>
      <p:ext uri="{BB962C8B-B14F-4D97-AF65-F5344CB8AC3E}">
        <p14:creationId xmlns:p14="http://schemas.microsoft.com/office/powerpoint/2010/main" val="316076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721360"/>
            <a:ext cx="10636624" cy="5670475"/>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His answer to what YHWH required of Israel in 10:12–13 is entirely reasonable: </a:t>
            </a:r>
          </a:p>
          <a:p>
            <a:pPr marL="91440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to fear YHWH, </a:t>
            </a:r>
          </a:p>
          <a:p>
            <a:pPr marL="91440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to walk in his ways, </a:t>
            </a:r>
          </a:p>
          <a:p>
            <a:pPr marL="91440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to love him, </a:t>
            </a:r>
          </a:p>
          <a:p>
            <a:pPr marL="91440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to serve him with whole heart and body, </a:t>
            </a:r>
          </a:p>
          <a:p>
            <a:pPr marL="91440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and to keep his commands. </a:t>
            </a:r>
          </a:p>
        </p:txBody>
      </p:sp>
    </p:spTree>
    <p:extLst>
      <p:ext uri="{BB962C8B-B14F-4D97-AF65-F5344CB8AC3E}">
        <p14:creationId xmlns:p14="http://schemas.microsoft.com/office/powerpoint/2010/main" val="76011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905434"/>
            <a:ext cx="10636624" cy="5486401"/>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Romans 12:1–2 offers Paul’s equivalent appeal: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 appeal to you therefore, brothers [and sisters], by the mercies of God, that you present your bodies as a living sacrifice, holy and acceptable to God, which is your reasonable service.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Do not be conformed to this world, but be transformed by the renewal of your mind, that you may comply with the will of God, [doing] what is good and acceptable and perfect.”</a:t>
            </a:r>
          </a:p>
        </p:txBody>
      </p:sp>
    </p:spTree>
    <p:extLst>
      <p:ext uri="{BB962C8B-B14F-4D97-AF65-F5344CB8AC3E}">
        <p14:creationId xmlns:p14="http://schemas.microsoft.com/office/powerpoint/2010/main" val="136114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754511"/>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056640"/>
            <a:ext cx="10515600" cy="5335195"/>
          </a:xfrm>
        </p:spPr>
        <p:txBody>
          <a:bodyPr>
            <a:no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5.	Although in Western nations laws are created by legislative bodies in response to problems in a society and as resources for courts in adjudicating guilt or innocence, the function of Israel’s laws was to create a vision for a righteous society and to offer an inexhaustible (though not exhaustive) resource for learning what that looks like in everyday life. </a:t>
            </a:r>
            <a:endParaRPr lang="en-US" sz="3600" b="1" dirty="0">
              <a:solidFill>
                <a:srgbClr val="FFFFCC"/>
              </a:solidFill>
            </a:endParaRPr>
          </a:p>
        </p:txBody>
      </p:sp>
    </p:spTree>
    <p:extLst>
      <p:ext uri="{BB962C8B-B14F-4D97-AF65-F5344CB8AC3E}">
        <p14:creationId xmlns:p14="http://schemas.microsoft.com/office/powerpoint/2010/main" val="140451406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495612"/>
            <a:ext cx="10515600" cy="4896223"/>
          </a:xfrm>
        </p:spPr>
        <p:txBody>
          <a:bodyPr>
            <a:noAutofit/>
          </a:bodyPr>
          <a:lstStyle/>
          <a:p>
            <a:pPr marL="571500" indent="-571500" defTabSz="548640">
              <a:lnSpc>
                <a:spcPct val="100000"/>
              </a:lnSpc>
              <a:spcBef>
                <a:spcPts val="0"/>
              </a:spcBef>
              <a:spcAft>
                <a:spcPts val="600"/>
              </a:spcAft>
              <a:buNone/>
            </a:pPr>
            <a:r>
              <a:rPr lang="en-US" sz="3600" b="1" dirty="0">
                <a:solidFill>
                  <a:srgbClr val="FFFFCC"/>
                </a:solidFill>
                <a:effectLst/>
                <a:ea typeface="Calibri" panose="020F0502020204030204" pitchFamily="34" charset="0"/>
              </a:rPr>
              <a:t>6.	</a:t>
            </a:r>
            <a:r>
              <a:rPr lang="en-US" sz="3600" b="1" dirty="0">
                <a:solidFill>
                  <a:srgbClr val="FFFFCC"/>
                </a:solidFill>
                <a:effectLst/>
                <a:ea typeface="Times New Roman" panose="02020603050405020304" pitchFamily="18" charset="0"/>
              </a:rPr>
              <a:t>The primary objective of biblical law is the creation of a righteous society. </a:t>
            </a:r>
          </a:p>
          <a:p>
            <a:pPr marL="571500" indent="-57150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Moses declared this goal in paradigmatic form: “Righteousness, righteousness you shall pursue” (Deut 16:20). </a:t>
            </a:r>
            <a:endParaRPr lang="en-US" sz="3600" b="1" dirty="0">
              <a:solidFill>
                <a:srgbClr val="FFFFCC"/>
              </a:solidFill>
            </a:endParaRPr>
          </a:p>
        </p:txBody>
      </p:sp>
    </p:spTree>
    <p:extLst>
      <p:ext uri="{BB962C8B-B14F-4D97-AF65-F5344CB8AC3E}">
        <p14:creationId xmlns:p14="http://schemas.microsoft.com/office/powerpoint/2010/main" val="362820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955040"/>
            <a:ext cx="10636624" cy="5436795"/>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word </a:t>
            </a:r>
            <a:r>
              <a:rPr lang="en-US" sz="3600" b="1" i="1" dirty="0" err="1">
                <a:solidFill>
                  <a:srgbClr val="FFFFCC"/>
                </a:solidFill>
                <a:effectLst/>
                <a:ea typeface="Times New Roman" panose="02020603050405020304" pitchFamily="18" charset="0"/>
              </a:rPr>
              <a:t>ṣ</a:t>
            </a:r>
            <a:r>
              <a:rPr lang="en-US" sz="3600" b="1" i="1" spc="-10" dirty="0" err="1">
                <a:solidFill>
                  <a:srgbClr val="FFFFCC"/>
                </a:solidFill>
                <a:effectLst/>
                <a:ea typeface="Times New Roman" panose="02020603050405020304" pitchFamily="18" charset="0"/>
              </a:rPr>
              <a:t>eḏeq</a:t>
            </a:r>
            <a:r>
              <a:rPr lang="en-US" sz="3600" b="1" dirty="0">
                <a:solidFill>
                  <a:srgbClr val="FFFFCC"/>
                </a:solidFill>
                <a:effectLst/>
                <a:ea typeface="Times New Roman" panose="02020603050405020304" pitchFamily="18" charset="0"/>
              </a:rPr>
              <a:t> refers to behavior in accord with an established standard, in this instance the covenant stipulations as defined by YHWH.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But the word was also used in this sense in extrabiblical texts, most notably in </a:t>
            </a:r>
            <a:r>
              <a:rPr lang="en-US" sz="3600" b="1" dirty="0" err="1">
                <a:solidFill>
                  <a:srgbClr val="FFFFCC"/>
                </a:solidFill>
                <a:effectLst/>
                <a:ea typeface="Times New Roman" panose="02020603050405020304" pitchFamily="18" charset="0"/>
              </a:rPr>
              <a:t>Panamuwa</a:t>
            </a:r>
            <a:r>
              <a:rPr lang="en-US" sz="3600" b="1" dirty="0">
                <a:solidFill>
                  <a:srgbClr val="FFFFCC"/>
                </a:solidFill>
                <a:effectLst/>
                <a:ea typeface="Times New Roman" panose="02020603050405020304" pitchFamily="18" charset="0"/>
              </a:rPr>
              <a:t> and Bar-</a:t>
            </a:r>
            <a:r>
              <a:rPr lang="en-US" sz="3600" b="1" dirty="0" err="1">
                <a:solidFill>
                  <a:srgbClr val="FFFFCC"/>
                </a:solidFill>
                <a:effectLst/>
                <a:ea typeface="Times New Roman" panose="02020603050405020304" pitchFamily="18" charset="0"/>
              </a:rPr>
              <a:t>rakib’s</a:t>
            </a:r>
            <a:r>
              <a:rPr lang="en-US" sz="3600" b="1" dirty="0">
                <a:solidFill>
                  <a:srgbClr val="FFFFCC"/>
                </a:solidFill>
                <a:effectLst/>
                <a:ea typeface="Times New Roman" panose="02020603050405020304" pitchFamily="18" charset="0"/>
              </a:rPr>
              <a:t> fidelity (</a:t>
            </a:r>
            <a:r>
              <a:rPr lang="en-US" sz="3600" b="1" i="1" dirty="0" err="1">
                <a:solidFill>
                  <a:srgbClr val="FFFFCC"/>
                </a:solidFill>
                <a:effectLst/>
                <a:ea typeface="Times New Roman" panose="02020603050405020304" pitchFamily="18" charset="0"/>
              </a:rPr>
              <a:t>ṣ</a:t>
            </a:r>
            <a:r>
              <a:rPr lang="en-US" sz="3600" b="1" i="1" spc="-10" dirty="0" err="1">
                <a:solidFill>
                  <a:srgbClr val="FFFFCC"/>
                </a:solidFill>
                <a:effectLst/>
                <a:ea typeface="Times New Roman" panose="02020603050405020304" pitchFamily="18" charset="0"/>
              </a:rPr>
              <a:t>dq</a:t>
            </a:r>
            <a:r>
              <a:rPr lang="en-US" sz="3600" b="1" dirty="0">
                <a:solidFill>
                  <a:srgbClr val="FFFFCC"/>
                </a:solidFill>
                <a:effectLst/>
                <a:ea typeface="Times New Roman" panose="02020603050405020304" pitchFamily="18" charset="0"/>
              </a:rPr>
              <a:t>, translated “loyalty”) to Tiglath-pileser, their overlord (</a:t>
            </a:r>
            <a:r>
              <a:rPr lang="en-US" sz="3600" b="1" i="1" dirty="0">
                <a:solidFill>
                  <a:srgbClr val="FFFFCC"/>
                </a:solidFill>
                <a:effectLst/>
                <a:ea typeface="Times New Roman" panose="02020603050405020304" pitchFamily="18" charset="0"/>
              </a:rPr>
              <a:t>COS </a:t>
            </a:r>
            <a:r>
              <a:rPr lang="en-US" sz="3600" b="1" dirty="0">
                <a:solidFill>
                  <a:srgbClr val="FFFFCC"/>
                </a:solidFill>
                <a:effectLst/>
                <a:ea typeface="Times New Roman" panose="02020603050405020304" pitchFamily="18" charset="0"/>
              </a:rPr>
              <a:t>2:37, 38, pp. 158–60). </a:t>
            </a:r>
            <a:endParaRPr lang="en-US" sz="6000" b="1" dirty="0">
              <a:solidFill>
                <a:srgbClr val="FFFFCC"/>
              </a:solidFill>
            </a:endParaRPr>
          </a:p>
        </p:txBody>
      </p:sp>
    </p:spTree>
    <p:extLst>
      <p:ext uri="{BB962C8B-B14F-4D97-AF65-F5344CB8AC3E}">
        <p14:creationId xmlns:p14="http://schemas.microsoft.com/office/powerpoint/2010/main" val="142489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Diagram&#10;&#10;Description automatically generated">
            <a:extLst>
              <a:ext uri="{FF2B5EF4-FFF2-40B4-BE49-F238E27FC236}">
                <a16:creationId xmlns:a16="http://schemas.microsoft.com/office/drawing/2014/main" id="{0F8C45B6-B7B5-453D-A41E-5D63F040272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9801" y="122274"/>
            <a:ext cx="10337800" cy="6613451"/>
          </a:xfrm>
        </p:spPr>
      </p:pic>
    </p:spTree>
    <p:extLst>
      <p:ext uri="{BB962C8B-B14F-4D97-AF65-F5344CB8AC3E}">
        <p14:creationId xmlns:p14="http://schemas.microsoft.com/office/powerpoint/2010/main" val="103875410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495612"/>
            <a:ext cx="10515600" cy="4896223"/>
          </a:xfrm>
        </p:spPr>
        <p:txBody>
          <a:bodyPr>
            <a:no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7.	Biblical law assumes a compassionate and godly citizenry that protects those who are economically and socially vulnerable from abuse at the hands of those with economic and social power. </a:t>
            </a:r>
            <a:endParaRPr lang="en-US" sz="3600" b="1" dirty="0">
              <a:solidFill>
                <a:srgbClr val="FFFFCC"/>
              </a:solidFill>
            </a:endParaRPr>
          </a:p>
        </p:txBody>
      </p:sp>
    </p:spTree>
    <p:extLst>
      <p:ext uri="{BB962C8B-B14F-4D97-AF65-F5344CB8AC3E}">
        <p14:creationId xmlns:p14="http://schemas.microsoft.com/office/powerpoint/2010/main" val="307562511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495612"/>
            <a:ext cx="10515600" cy="4896223"/>
          </a:xfrm>
        </p:spPr>
        <p:txBody>
          <a:bodyPr>
            <a:no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8.	Biblical law reflects a profoundly democratic and egalitarian impulse. </a:t>
            </a:r>
          </a:p>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	Accordingly, most stipulations in the constitutional documents are addressed to the heads of households, whom the Deuteronomic Torah holds primarily responsible for the pursuit of “righteousness, only righteousness” (Deut 16:20).</a:t>
            </a:r>
            <a:endParaRPr lang="en-US" sz="3600" b="1" dirty="0">
              <a:solidFill>
                <a:srgbClr val="FFFFCC"/>
              </a:solidFill>
            </a:endParaRPr>
          </a:p>
        </p:txBody>
      </p:sp>
    </p:spTree>
    <p:extLst>
      <p:ext uri="{BB962C8B-B14F-4D97-AF65-F5344CB8AC3E}">
        <p14:creationId xmlns:p14="http://schemas.microsoft.com/office/powerpoint/2010/main" val="1229943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782320" y="294640"/>
            <a:ext cx="10718800" cy="6428889"/>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These laws recognize the particular functions of kings (Deut 17:15, 20), Levitical priests (10:9; 18:2, 7), prophets (18:15, 18), and judges (1:16), but the well-being of the community and the pursuit of justice were everyone’s business.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Leaders were to treat every Israelite as a member of the family (</a:t>
            </a:r>
            <a:r>
              <a:rPr lang="en-US" sz="3600" b="1" i="1" dirty="0" err="1">
                <a:solidFill>
                  <a:srgbClr val="FFFFCC"/>
                </a:solidFill>
                <a:effectLst/>
                <a:ea typeface="Times New Roman" panose="02020603050405020304" pitchFamily="18" charset="0"/>
              </a:rPr>
              <a:t>ʾāh</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lit., “brother”), and those with economic or judicial power were deemed “brothers” to their servants.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Indeed, every individual Israelite enjoyed the privileges and shared the burden of being a vassal of YHWH.</a:t>
            </a:r>
            <a:endParaRPr lang="en-US" sz="18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639522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75035" y="867266"/>
            <a:ext cx="10963373" cy="5990734"/>
          </a:xfrm>
        </p:spPr>
        <p:txBody>
          <a:bodyPr>
            <a:normAutofit/>
          </a:bodyPr>
          <a:lstStyle/>
          <a:p>
            <a:pPr marL="461963" marR="0" indent="-46196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d.	The Exodus narratives provide the basis for much of the New Testament imagery.</a:t>
            </a:r>
            <a:endParaRPr lang="en-US" sz="34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 </a:t>
            </a:r>
            <a:endParaRPr lang="en-US" sz="3400" b="1" dirty="0">
              <a:solidFill>
                <a:srgbClr val="FFFFCC"/>
              </a:solidFill>
              <a:effectLst/>
              <a:ea typeface="Times New Roman" panose="02020603050405020304" pitchFamily="18" charset="0"/>
            </a:endParaRPr>
          </a:p>
          <a:p>
            <a:pPr marL="461963" marR="0" indent="0">
              <a:lnSpc>
                <a:spcPct val="100000"/>
              </a:lnSpc>
              <a:spcBef>
                <a:spcPts val="0"/>
              </a:spcBef>
              <a:spcAft>
                <a:spcPts val="1200"/>
              </a:spcAft>
              <a:buNone/>
              <a:tabLst>
                <a:tab pos="228600" algn="l"/>
                <a:tab pos="342900" algn="l"/>
                <a:tab pos="457200" algn="l"/>
                <a:tab pos="461963"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Matthew 2–7 is structured after the descent, desert temptation, and mountain sermon. See also John 1:14–15; 1 Corinthians 10; 2 Cor 5; 6:14–18. </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94705688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170049"/>
            <a:ext cx="10515600" cy="988191"/>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Important Postulates of Biblical Law</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158240"/>
            <a:ext cx="10515600" cy="5233595"/>
          </a:xfrm>
        </p:spPr>
        <p:txBody>
          <a:bodyPr>
            <a:noAutofit/>
          </a:bodyPr>
          <a:lstStyle/>
          <a:p>
            <a:pPr marL="571500" indent="-57150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9.	While desiring sinless perfection of his people, YHWH actually did not expect it; accordingly, he provided a festival calendar to keep alive the memory of his past grace in redemption and covenant and a cultic system headed by Aaronic and Levitical priests to deal with the problem of human sin and to maintain their covenant relationship with him. </a:t>
            </a:r>
            <a:endParaRPr lang="en-US" sz="3200" b="1" dirty="0">
              <a:solidFill>
                <a:srgbClr val="FFFFCC"/>
              </a:solidFill>
            </a:endParaRPr>
          </a:p>
        </p:txBody>
      </p:sp>
    </p:spTree>
    <p:extLst>
      <p:ext uri="{BB962C8B-B14F-4D97-AF65-F5344CB8AC3E}">
        <p14:creationId xmlns:p14="http://schemas.microsoft.com/office/powerpoint/2010/main" val="115911753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C8CBDB-61E9-4A74-89D2-03782B3355F6}"/>
              </a:ext>
            </a:extLst>
          </p:cNvPr>
          <p:cNvSpPr>
            <a:spLocks noGrp="1"/>
          </p:cNvSpPr>
          <p:nvPr>
            <p:ph idx="1"/>
          </p:nvPr>
        </p:nvSpPr>
        <p:spPr>
          <a:xfrm>
            <a:off x="838200" y="977153"/>
            <a:ext cx="10515600" cy="5199810"/>
          </a:xfrm>
        </p:spPr>
        <p:txBody>
          <a:bodyPr/>
          <a:lstStyle/>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O the privilege of the one </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whose transgression is forgiven,</a:t>
            </a:r>
          </a:p>
          <a:p>
            <a:pPr marL="612775"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		whose sin is covered!</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O the privilege of the one </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whom YHWH does not consider guilty,</a:t>
            </a:r>
          </a:p>
          <a:p>
            <a:pPr marL="612775"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		And in whose spirit there is no deceit! </a:t>
            </a:r>
          </a:p>
          <a:p>
            <a:pPr marL="612775" marR="0" indent="0" algn="r"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(Ps 32:1–2; cf. Ps 51).</a:t>
            </a:r>
          </a:p>
          <a:p>
            <a:pPr marL="0" indent="0" defTabSz="548640">
              <a:lnSpc>
                <a:spcPct val="100000"/>
              </a:lnSpc>
              <a:spcBef>
                <a:spcPts val="0"/>
              </a:spcBef>
              <a:spcAft>
                <a:spcPts val="600"/>
              </a:spcAft>
              <a:buNone/>
            </a:pPr>
            <a:endParaRPr lang="en-US" dirty="0"/>
          </a:p>
        </p:txBody>
      </p:sp>
    </p:spTree>
    <p:extLst>
      <p:ext uri="{BB962C8B-B14F-4D97-AF65-F5344CB8AC3E}">
        <p14:creationId xmlns:p14="http://schemas.microsoft.com/office/powerpoint/2010/main" val="397492421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517156" y="0"/>
            <a:ext cx="10515600" cy="1325563"/>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But on what grounds did Israelites experience forgiveness?</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460500"/>
            <a:ext cx="10515600" cy="4931335"/>
          </a:xfrm>
        </p:spPr>
        <p:txBody>
          <a:bodyPr>
            <a:noAutofit/>
          </a:bodyPr>
          <a:lstStyle/>
          <a:p>
            <a:pPr marL="571500" indent="-5715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1.	When First Testament saints presented their sacrifices in faith, they based their hope of forgiveness on the word of God. </a:t>
            </a:r>
          </a:p>
          <a:p>
            <a:pPr marL="571500" indent="-571500" defTabSz="548640">
              <a:lnSpc>
                <a:spcPct val="100000"/>
              </a:lnSpc>
              <a:spcBef>
                <a:spcPts val="0"/>
              </a:spcBef>
              <a:spcAft>
                <a:spcPts val="600"/>
              </a:spcAft>
              <a:buNone/>
            </a:pPr>
            <a:r>
              <a:rPr lang="en-US" sz="3600" b="1" dirty="0">
                <a:solidFill>
                  <a:srgbClr val="FFFFCC"/>
                </a:solidFill>
              </a:rPr>
              <a:t>2.	When God observed faith demonstrated in pure and righteous life and rituals </a:t>
            </a:r>
            <a:r>
              <a:rPr lang="en-US" sz="3600" b="1" dirty="0" err="1">
                <a:solidFill>
                  <a:srgbClr val="FFFFCC"/>
                </a:solidFill>
              </a:rPr>
              <a:t>perferomed</a:t>
            </a:r>
            <a:r>
              <a:rPr lang="en-US" sz="3600" b="1" dirty="0">
                <a:solidFill>
                  <a:srgbClr val="FFFFCC"/>
                </a:solidFill>
              </a:rPr>
              <a:t> as instructed, he applied to that person the forgiveness made possible through the blood of Christ.</a:t>
            </a:r>
            <a:r>
              <a:rPr lang="en-US" sz="3600" b="1" dirty="0">
                <a:solidFill>
                  <a:srgbClr val="FFFFCC"/>
                </a:solidFill>
                <a:effectLst/>
                <a:ea typeface="Times New Roman" panose="02020603050405020304" pitchFamily="18" charset="0"/>
              </a:rPr>
              <a:t> </a:t>
            </a:r>
            <a:endParaRPr lang="en-US" sz="3600" b="1" dirty="0">
              <a:solidFill>
                <a:srgbClr val="FFFFCC"/>
              </a:solidFill>
            </a:endParaRPr>
          </a:p>
        </p:txBody>
      </p:sp>
    </p:spTree>
    <p:extLst>
      <p:ext uri="{BB962C8B-B14F-4D97-AF65-F5344CB8AC3E}">
        <p14:creationId xmlns:p14="http://schemas.microsoft.com/office/powerpoint/2010/main" val="364423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946226"/>
            <a:ext cx="10515600" cy="856111"/>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Conclusion</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2371060"/>
            <a:ext cx="10515600" cy="4020775"/>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Given these postulates, it is not difficult to understand why the nations around would have viewed the Israelites as extremely privileged because they had a God so near as YHWH was to them and possessed a body of revelation from him that was fundamentally and essentially righteous (Deut 4:5–8). </a:t>
            </a:r>
            <a:endParaRPr lang="en-US" sz="3600"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21156877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D1CA-0866-440F-B563-B487E79DB9C6}"/>
              </a:ext>
            </a:extLst>
          </p:cNvPr>
          <p:cNvSpPr>
            <a:spLocks noGrp="1"/>
          </p:cNvSpPr>
          <p:nvPr>
            <p:ph type="title"/>
          </p:nvPr>
        </p:nvSpPr>
        <p:spPr>
          <a:xfrm>
            <a:off x="838200" y="454529"/>
            <a:ext cx="10515600" cy="856111"/>
          </a:xfrm>
        </p:spPr>
        <p:txBody>
          <a:bodyPr>
            <a:normAutofit/>
          </a:bodyPr>
          <a:lstStyle/>
          <a:p>
            <a:pPr algn="ctr" defTabSz="548640">
              <a:lnSpc>
                <a:spcPct val="100000"/>
              </a:lnSpc>
              <a:spcBef>
                <a:spcPts val="0"/>
              </a:spcBef>
              <a:spcAft>
                <a:spcPts val="600"/>
              </a:spcAft>
            </a:pPr>
            <a:r>
              <a:rPr lang="en-US" sz="4000" b="1" kern="0" dirty="0">
                <a:solidFill>
                  <a:srgbClr val="FFFFCC"/>
                </a:solidFill>
                <a:effectLst/>
                <a:latin typeface="+mn-lt"/>
                <a:ea typeface="Times New Roman" panose="02020603050405020304" pitchFamily="18" charset="0"/>
              </a:rPr>
              <a:t>Conclusion</a:t>
            </a:r>
            <a:endParaRPr lang="en-US" sz="8000" b="1" dirty="0">
              <a:solidFill>
                <a:srgbClr val="FFFFCC"/>
              </a:solidFill>
              <a:latin typeface="+mn-lt"/>
            </a:endParaRPr>
          </a:p>
        </p:txBody>
      </p:sp>
      <p:sp>
        <p:nvSpPr>
          <p:cNvPr id="3" name="Content Placeholder 2">
            <a:extLst>
              <a:ext uri="{FF2B5EF4-FFF2-40B4-BE49-F238E27FC236}">
                <a16:creationId xmlns:a16="http://schemas.microsoft.com/office/drawing/2014/main" id="{89569048-39E0-412F-B307-3E56021A0BA9}"/>
              </a:ext>
            </a:extLst>
          </p:cNvPr>
          <p:cNvSpPr>
            <a:spLocks noGrp="1"/>
          </p:cNvSpPr>
          <p:nvPr>
            <p:ph idx="1"/>
          </p:nvPr>
        </p:nvSpPr>
        <p:spPr>
          <a:xfrm>
            <a:off x="838200" y="1757680"/>
            <a:ext cx="10515600" cy="4634155"/>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It is time for Christians to acknowledge that they have received the same grace that came to Israel and to treasure the Torah that is their Scripture, by virtue of having been grafted into the covenant community (cf. Rom. 9:3–5; cf. 11:17–24</a:t>
            </a:r>
            <a:r>
              <a:rPr lang="en-US" sz="3600" b="1" dirty="0">
                <a:solidFill>
                  <a:srgbClr val="FFFFCC"/>
                </a:solidFill>
                <a:ea typeface="Times New Roman" panose="02020603050405020304" pitchFamily="18" charset="0"/>
              </a:rPr>
              <a:t>)</a:t>
            </a:r>
            <a:r>
              <a:rPr lang="en-US" sz="3600" dirty="0">
                <a:solidFill>
                  <a:srgbClr val="FFFFCC"/>
                </a:solidFill>
                <a:effectLst/>
                <a:ea typeface="Times New Roman" panose="02020603050405020304" pitchFamily="18" charset="0"/>
              </a:rPr>
              <a:t>.</a:t>
            </a:r>
          </a:p>
        </p:txBody>
      </p:sp>
    </p:spTree>
    <p:extLst>
      <p:ext uri="{BB962C8B-B14F-4D97-AF65-F5344CB8AC3E}">
        <p14:creationId xmlns:p14="http://schemas.microsoft.com/office/powerpoint/2010/main" val="357750242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78702"/>
            <a:ext cx="11201399" cy="2579298"/>
          </a:xfrm>
        </p:spPr>
        <p:txBody>
          <a:bodyPr>
            <a:normAutofit fontScale="92500" lnSpcReduction="20000"/>
          </a:bodyPr>
          <a:lstStyle/>
          <a:p>
            <a:pPr marL="0" indent="0" algn="ctr">
              <a:lnSpc>
                <a:spcPct val="120000"/>
              </a:lnSpc>
              <a:buNone/>
            </a:pPr>
            <a:r>
              <a:rPr lang="en-US" sz="4000" b="1" dirty="0">
                <a:solidFill>
                  <a:srgbClr val="FFFFCC"/>
                </a:solidFill>
                <a:latin typeface="+mn-lt"/>
              </a:rPr>
              <a:t>Twelve Apostles Sarcophagus with Sculpture </a:t>
            </a:r>
          </a:p>
          <a:p>
            <a:pPr marL="0" indent="0" algn="ctr">
              <a:lnSpc>
                <a:spcPct val="120000"/>
              </a:lnSpc>
              <a:buNone/>
            </a:pPr>
            <a:r>
              <a:rPr lang="en-US" sz="4000" b="1" dirty="0">
                <a:solidFill>
                  <a:srgbClr val="FFFFCC"/>
                </a:solidFill>
                <a:latin typeface="+mn-lt"/>
              </a:rPr>
              <a:t>of the </a:t>
            </a:r>
            <a:r>
              <a:rPr lang="en-US" sz="4000" b="1" i="1" dirty="0" err="1">
                <a:solidFill>
                  <a:srgbClr val="FFFFCC"/>
                </a:solidFill>
                <a:latin typeface="+mn-lt"/>
              </a:rPr>
              <a:t>Traditio</a:t>
            </a:r>
            <a:r>
              <a:rPr lang="en-US" sz="4000" b="1" i="1" dirty="0">
                <a:solidFill>
                  <a:srgbClr val="FFFFCC"/>
                </a:solidFill>
                <a:latin typeface="+mn-lt"/>
              </a:rPr>
              <a:t> </a:t>
            </a:r>
            <a:r>
              <a:rPr lang="en-US" sz="4000" b="1" i="1" dirty="0" err="1">
                <a:solidFill>
                  <a:srgbClr val="FFFFCC"/>
                </a:solidFill>
                <a:latin typeface="+mn-lt"/>
              </a:rPr>
              <a:t>Legis</a:t>
            </a:r>
            <a:br>
              <a:rPr lang="en-US" sz="4000" b="1" dirty="0">
                <a:solidFill>
                  <a:srgbClr val="FFFFCC"/>
                </a:solidFill>
                <a:latin typeface="+mn-lt"/>
              </a:rPr>
            </a:br>
            <a:r>
              <a:rPr lang="en-US" sz="4000" b="1" dirty="0">
                <a:solidFill>
                  <a:srgbClr val="FFFFCC"/>
                </a:solidFill>
                <a:latin typeface="+mn-lt"/>
              </a:rPr>
              <a:t>Sant '</a:t>
            </a:r>
            <a:r>
              <a:rPr lang="en-US" sz="4000" b="1" dirty="0" err="1">
                <a:solidFill>
                  <a:srgbClr val="FFFFCC"/>
                </a:solidFill>
                <a:latin typeface="+mn-lt"/>
              </a:rPr>
              <a:t>Apollinare</a:t>
            </a:r>
            <a:r>
              <a:rPr lang="en-US" sz="4000" b="1" dirty="0">
                <a:solidFill>
                  <a:srgbClr val="FFFFCC"/>
                </a:solidFill>
                <a:latin typeface="+mn-lt"/>
              </a:rPr>
              <a:t> in </a:t>
            </a:r>
            <a:r>
              <a:rPr lang="en-US" sz="4000" b="1" dirty="0" err="1">
                <a:solidFill>
                  <a:srgbClr val="FFFFCC"/>
                </a:solidFill>
                <a:latin typeface="+mn-lt"/>
              </a:rPr>
              <a:t>Classe</a:t>
            </a:r>
            <a:br>
              <a:rPr lang="en-US" sz="4000" b="1" i="1" dirty="0">
                <a:solidFill>
                  <a:srgbClr val="FFFFCC"/>
                </a:solidFill>
                <a:latin typeface="+mn-lt"/>
              </a:rPr>
            </a:br>
            <a:r>
              <a:rPr lang="en-US" sz="4000" b="1" dirty="0">
                <a:solidFill>
                  <a:srgbClr val="FFFFCC"/>
                </a:solidFill>
                <a:latin typeface="+mn-lt"/>
              </a:rPr>
              <a:t>Ravenna, Italy (Fifth Century AD)</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2650" y="272260"/>
            <a:ext cx="7886700" cy="4006443"/>
          </a:xfrm>
        </p:spPr>
      </p:pic>
    </p:spTree>
    <p:extLst>
      <p:ext uri="{BB962C8B-B14F-4D97-AF65-F5344CB8AC3E}">
        <p14:creationId xmlns:p14="http://schemas.microsoft.com/office/powerpoint/2010/main" val="3161051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4000" b="1" dirty="0">
              <a:solidFill>
                <a:srgbClr val="FFFFCC"/>
              </a:solidFill>
              <a:latin typeface="+mn-lt"/>
            </a:endParaRPr>
          </a:p>
        </p:txBody>
      </p:sp>
      <p:sp>
        <p:nvSpPr>
          <p:cNvPr id="3" name="Content Placeholder 2"/>
          <p:cNvSpPr>
            <a:spLocks noGrp="1"/>
          </p:cNvSpPr>
          <p:nvPr>
            <p:ph idx="1"/>
          </p:nvPr>
        </p:nvSpPr>
        <p:spPr>
          <a:xfrm>
            <a:off x="609600" y="4278702"/>
            <a:ext cx="10972800" cy="2579298"/>
          </a:xfrm>
        </p:spPr>
        <p:txBody>
          <a:bodyPr>
            <a:normAutofit fontScale="55000" lnSpcReduction="20000"/>
          </a:bodyPr>
          <a:lstStyle/>
          <a:p>
            <a:pPr marL="0" indent="0">
              <a:lnSpc>
                <a:spcPct val="120000"/>
              </a:lnSpc>
              <a:buNone/>
            </a:pPr>
            <a:r>
              <a:rPr lang="en-US" sz="4000" b="1" dirty="0">
                <a:solidFill>
                  <a:srgbClr val="FFFFCC"/>
                </a:solidFill>
                <a:latin typeface="+mn-lt"/>
              </a:rPr>
              <a:t>The figure on the right is the Apostle Peter. He has received the cross from Jesus Christ, enthroned in the center. The figure on the left is the Apostle Paul, who carefully receives a scroll from the hand of Jesus, presumably to treasure and use as the base of his own teaching. The object received may have been the entire Pentateuch, or more likely, the Torah scroll of Deuteronomy. The size of the scroll also favors the latter.  Judging from the frequency of Jesus’ citations from Deuteronomy and allusions to it in the Gospels, it was most formative in his ministry. </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3871" y="152817"/>
            <a:ext cx="8084259" cy="4057045"/>
          </a:xfrm>
        </p:spPr>
      </p:pic>
    </p:spTree>
    <p:extLst>
      <p:ext uri="{BB962C8B-B14F-4D97-AF65-F5344CB8AC3E}">
        <p14:creationId xmlns:p14="http://schemas.microsoft.com/office/powerpoint/2010/main" val="422539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4419600" cy="5257800"/>
          </a:xfrm>
        </p:spPr>
        <p:txBody>
          <a:bodyPr>
            <a:normAutofit/>
          </a:bodyPr>
          <a:lstStyle/>
          <a:p>
            <a:pPr algn="ctr">
              <a:lnSpc>
                <a:spcPct val="100000"/>
              </a:lnSpc>
            </a:pPr>
            <a:r>
              <a:rPr lang="en-US" sz="3600" b="1" dirty="0">
                <a:solidFill>
                  <a:srgbClr val="FFFFCC"/>
                </a:solidFill>
                <a:latin typeface="+mn-lt"/>
              </a:rPr>
              <a:t>Mystic Mill Capital</a:t>
            </a:r>
            <a:br>
              <a:rPr lang="en-US" sz="3600" b="1" dirty="0">
                <a:solidFill>
                  <a:srgbClr val="FFFFCC"/>
                </a:solidFill>
                <a:latin typeface="+mn-lt"/>
              </a:rPr>
            </a:br>
            <a:r>
              <a:rPr lang="en-US" sz="3600" b="1" i="1" dirty="0">
                <a:solidFill>
                  <a:srgbClr val="FFFFCC"/>
                </a:solidFill>
                <a:latin typeface="+mn-lt"/>
              </a:rPr>
              <a:t>Benedictine Abbey </a:t>
            </a:r>
            <a:br>
              <a:rPr lang="en-US" sz="3600" b="1" i="1" dirty="0">
                <a:solidFill>
                  <a:srgbClr val="FFFFCC"/>
                </a:solidFill>
                <a:latin typeface="+mn-lt"/>
              </a:rPr>
            </a:br>
            <a:r>
              <a:rPr lang="en-US" sz="3600" b="1" dirty="0">
                <a:solidFill>
                  <a:srgbClr val="FFFFCC"/>
                </a:solidFill>
                <a:latin typeface="+mn-lt"/>
              </a:rPr>
              <a:t>Church of Sainte-Marie-Madeleine</a:t>
            </a:r>
            <a:br>
              <a:rPr lang="en-US" sz="3600" b="1" i="1" dirty="0">
                <a:solidFill>
                  <a:srgbClr val="FFFFCC"/>
                </a:solidFill>
                <a:latin typeface="+mn-lt"/>
              </a:rPr>
            </a:br>
            <a:r>
              <a:rPr lang="en-US" sz="3600" b="1" dirty="0" err="1">
                <a:solidFill>
                  <a:srgbClr val="FFFFCC"/>
                </a:solidFill>
                <a:latin typeface="+mn-lt"/>
              </a:rPr>
              <a:t>Vézelay</a:t>
            </a:r>
            <a:r>
              <a:rPr lang="en-US" sz="3600" b="1" dirty="0">
                <a:solidFill>
                  <a:srgbClr val="FFFFCC"/>
                </a:solidFill>
                <a:latin typeface="+mn-lt"/>
              </a:rPr>
              <a:t>, France</a:t>
            </a:r>
            <a:br>
              <a:rPr lang="en-US" sz="4000" b="1" dirty="0">
                <a:solidFill>
                  <a:srgbClr val="FFFFCC"/>
                </a:solidFill>
                <a:latin typeface="+mn-lt"/>
              </a:rPr>
            </a:br>
            <a:r>
              <a:rPr lang="en-US" sz="3600" b="1" dirty="0">
                <a:solidFill>
                  <a:srgbClr val="FFFFCC"/>
                </a:solidFill>
                <a:latin typeface="+mn-lt"/>
              </a:rPr>
              <a:t>(Twelfth Century, AD)</a:t>
            </a:r>
            <a:endParaRPr lang="en-US" sz="4000" b="1" dirty="0">
              <a:solidFill>
                <a:srgbClr val="FFFFCC"/>
              </a:solidFill>
              <a:latin typeface="+mn-lt"/>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56852" y="278176"/>
            <a:ext cx="7210416" cy="5970224"/>
          </a:xfrm>
        </p:spPr>
      </p:pic>
    </p:spTree>
    <p:extLst>
      <p:ext uri="{BB962C8B-B14F-4D97-AF65-F5344CB8AC3E}">
        <p14:creationId xmlns:p14="http://schemas.microsoft.com/office/powerpoint/2010/main" val="103480681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1000" y="382012"/>
            <a:ext cx="4648200" cy="6093976"/>
          </a:xfrm>
          <a:prstGeom prst="rect">
            <a:avLst/>
          </a:prstGeom>
        </p:spPr>
        <p:txBody>
          <a:bodyPr wrap="square">
            <a:spAutoFit/>
          </a:bodyPr>
          <a:lstStyle/>
          <a:p>
            <a:r>
              <a:rPr lang="en-US" sz="2600" b="1" dirty="0">
                <a:solidFill>
                  <a:srgbClr val="FFFFCC"/>
                </a:solidFill>
                <a:latin typeface="Calibri" panose="020F0502020204030204" pitchFamily="34" charset="0"/>
                <a:ea typeface="Times New Roman" panose="02020603050405020304" pitchFamily="18" charset="0"/>
                <a:cs typeface="Times New Roman" panose="02020603050405020304" pitchFamily="18" charset="0"/>
              </a:rPr>
              <a:t>The figure on the left is Moses, who pours grain into a small mill. He stands in shadow since he belongs to the First Testament. The figure on the right is Paul, who carefully receives the flour. He stands in the light since he belongs to the New Testament. A wheel with cross-shaped spokes drives the mill, which implicitly stands for Christ, who extracts the life–giving essence of the Torah and transforms it into the renewed message of the New Testament</a:t>
            </a:r>
            <a:r>
              <a:rPr lang="en-US" sz="2600" b="1" dirty="0">
                <a:solidFill>
                  <a:srgbClr val="FFFF99"/>
                </a:solidFill>
                <a:latin typeface="Calibri" panose="020F0502020204030204" pitchFamily="34" charset="0"/>
                <a:ea typeface="Times New Roman" panose="02020603050405020304" pitchFamily="18" charset="0"/>
                <a:cs typeface="Times New Roman" panose="02020603050405020304" pitchFamily="18" charset="0"/>
              </a:rPr>
              <a:t>.</a:t>
            </a:r>
            <a:endParaRPr lang="en-US" sz="2600" b="1" dirty="0">
              <a:solidFill>
                <a:srgbClr val="FFFF99"/>
              </a:solidFill>
            </a:endParaRPr>
          </a:p>
        </p:txBody>
      </p:sp>
      <p:pic>
        <p:nvPicPr>
          <p:cNvPr id="9"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57800" y="647700"/>
            <a:ext cx="6718115" cy="5562600"/>
          </a:xfrm>
        </p:spPr>
      </p:pic>
    </p:spTree>
    <p:extLst>
      <p:ext uri="{BB962C8B-B14F-4D97-AF65-F5344CB8AC3E}">
        <p14:creationId xmlns:p14="http://schemas.microsoft.com/office/powerpoint/2010/main" val="116093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575035" y="839972"/>
            <a:ext cx="11076495" cy="5372292"/>
          </a:xfrm>
        </p:spPr>
        <p:txBody>
          <a:bodyPr>
            <a:normAutofit fontScale="85000" lnSpcReduction="10000"/>
          </a:bodyPr>
          <a:lstStyle/>
          <a:p>
            <a:pPr marL="0" marR="0" indent="0">
              <a:lnSpc>
                <a:spcPct val="120000"/>
              </a:lnSpc>
              <a:spcBef>
                <a:spcPts val="0"/>
              </a:spcBef>
              <a:spcAft>
                <a:spcPts val="18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MS Gothic" panose="020B0609070205080204" pitchFamily="49" charset="-128"/>
              </a:rPr>
              <a:t>2.		Outline of Exodus 1:1–18:27</a:t>
            </a:r>
            <a:endParaRPr lang="en-US" sz="3700" b="1" dirty="0">
              <a:solidFill>
                <a:srgbClr val="FFFFCC"/>
              </a:solidFill>
              <a:effectLst/>
              <a:ea typeface="Times New Roman" panose="02020603050405020304" pitchFamily="18" charset="0"/>
            </a:endParaRPr>
          </a:p>
          <a:p>
            <a:pPr marL="519113" marR="0" indent="0">
              <a:lnSpc>
                <a:spcPct val="120000"/>
              </a:lnSpc>
              <a:spcBef>
                <a:spcPts val="0"/>
              </a:spcBef>
              <a:spcAft>
                <a:spcPts val="18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Times New Roman" panose="02020603050405020304" pitchFamily="18" charset="0"/>
              </a:rPr>
              <a:t>The theme of the book Exodus as a whole is: YHWH’s grace demonstrated in the deliverance of Israel from Egypt, the establishment of his covenant with his people, and his establishment of his residence in their midst. Chapters 1–18 develop the first part of this message.</a:t>
            </a:r>
          </a:p>
          <a:p>
            <a:pPr marL="519113" marR="0" indent="0">
              <a:lnSpc>
                <a:spcPct val="120000"/>
              </a:lnSpc>
              <a:spcBef>
                <a:spcPts val="0"/>
              </a:spcBef>
              <a:spcAft>
                <a:spcPts val="18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700" b="1" dirty="0">
              <a:solidFill>
                <a:srgbClr val="FFFFCC"/>
              </a:solidFill>
              <a:effectLst/>
              <a:ea typeface="Times New Roman" panose="02020603050405020304" pitchFamily="18" charset="0"/>
            </a:endParaRPr>
          </a:p>
          <a:p>
            <a:pPr marL="1027113" marR="0" indent="-508000">
              <a:lnSpc>
                <a:spcPct val="120000"/>
              </a:lnSpc>
              <a:spcBef>
                <a:spcPts val="0"/>
              </a:spcBef>
              <a:spcAft>
                <a:spcPts val="1800"/>
              </a:spcAft>
              <a:buNone/>
              <a:tabLst>
                <a:tab pos="228600" algn="l"/>
                <a:tab pos="342900" algn="l"/>
                <a:tab pos="457200" algn="l"/>
                <a:tab pos="1028700" algn="l"/>
                <a:tab pos="1141413"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Times New Roman" panose="02020603050405020304" pitchFamily="18" charset="0"/>
              </a:rPr>
              <a:t>a.	The Historical Background to the Deliverance (1:1–4:31)</a:t>
            </a:r>
          </a:p>
          <a:p>
            <a:pPr marL="461963" marR="0" indent="-46196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612544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B645B-FEAA-E358-B471-A1546A462EFE}"/>
              </a:ext>
            </a:extLst>
          </p:cNvPr>
          <p:cNvSpPr>
            <a:spLocks noGrp="1"/>
          </p:cNvSpPr>
          <p:nvPr>
            <p:ph type="title"/>
          </p:nvPr>
        </p:nvSpPr>
        <p:spPr>
          <a:xfrm>
            <a:off x="405353" y="684102"/>
            <a:ext cx="10948447" cy="1325563"/>
          </a:xfrm>
        </p:spPr>
        <p:txBody>
          <a:bodyPr>
            <a:normAutofit/>
          </a:bodyPr>
          <a:lstStyle/>
          <a:p>
            <a:pPr marL="519113" indent="-519113">
              <a:tabLst>
                <a:tab pos="519113" algn="l"/>
              </a:tabLst>
            </a:pPr>
            <a:r>
              <a:rPr lang="en-US" sz="4000" b="1" dirty="0">
                <a:solidFill>
                  <a:srgbClr val="FFFFCC"/>
                </a:solidFill>
                <a:effectLst/>
                <a:latin typeface="+mn-lt"/>
                <a:ea typeface="Times New Roman" panose="02020603050405020304" pitchFamily="18" charset="0"/>
              </a:rPr>
              <a:t>a.	The Historical Background to the Deliverance (1:1–4:31)</a:t>
            </a:r>
            <a:endParaRPr lang="en-US" dirty="0"/>
          </a:p>
        </p:txBody>
      </p:sp>
      <p:sp>
        <p:nvSpPr>
          <p:cNvPr id="3" name="Content Placeholder 2">
            <a:extLst>
              <a:ext uri="{FF2B5EF4-FFF2-40B4-BE49-F238E27FC236}">
                <a16:creationId xmlns:a16="http://schemas.microsoft.com/office/drawing/2014/main" id="{333428F0-CEA3-07DF-AA9B-D78B6CDE762C}"/>
              </a:ext>
            </a:extLst>
          </p:cNvPr>
          <p:cNvSpPr>
            <a:spLocks noGrp="1"/>
          </p:cNvSpPr>
          <p:nvPr>
            <p:ph idx="1"/>
          </p:nvPr>
        </p:nvSpPr>
        <p:spPr>
          <a:xfrm>
            <a:off x="891362" y="2141537"/>
            <a:ext cx="11077280" cy="4351338"/>
          </a:xfrm>
        </p:spPr>
        <p:txBody>
          <a:bodyPr>
            <a:normAutofit lnSpcReduction="10000"/>
          </a:bodyPr>
          <a:lstStyle/>
          <a:p>
            <a:pPr marL="631825" marR="0" indent="-631825">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(1)		Setting the Stage for the Deliverance (1:1–2:25)</a:t>
            </a:r>
          </a:p>
          <a:p>
            <a:pPr marL="1254125" marR="0" indent="-622300">
              <a:lnSpc>
                <a:spcPct val="100000"/>
              </a:lnSpc>
              <a:spcBef>
                <a:spcPts val="0"/>
              </a:spcBef>
              <a:spcAft>
                <a:spcPts val="1200"/>
              </a:spcAft>
              <a:buNone/>
              <a:tabLst>
                <a:tab pos="228600" algn="l"/>
                <a:tab pos="342900" algn="l"/>
                <a:tab pos="457200" algn="l"/>
                <a:tab pos="685800" algn="l"/>
                <a:tab pos="1143000" algn="l"/>
                <a:tab pos="1254125"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(a)	YHWH’s Creation of a Crisis (1:1–7)</a:t>
            </a:r>
          </a:p>
          <a:p>
            <a:pPr marL="1254125" marR="0" indent="-622300">
              <a:lnSpc>
                <a:spcPct val="100000"/>
              </a:lnSpc>
              <a:spcBef>
                <a:spcPts val="0"/>
              </a:spcBef>
              <a:spcAft>
                <a:spcPts val="1200"/>
              </a:spcAft>
              <a:buNone/>
              <a:tabLst>
                <a:tab pos="228600" algn="l"/>
                <a:tab pos="342900" algn="l"/>
                <a:tab pos="457200" algn="l"/>
                <a:tab pos="685800" algn="l"/>
                <a:tab pos="1143000" algn="l"/>
                <a:tab pos="1254125"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(b)	Pharaoh’s Response to the Crisis (1:8–22) </a:t>
            </a:r>
          </a:p>
          <a:p>
            <a:pPr marL="1141413" marR="0" indent="-509588">
              <a:lnSpc>
                <a:spcPct val="100000"/>
              </a:lnSpc>
              <a:spcBef>
                <a:spcPts val="0"/>
              </a:spcBef>
              <a:spcAft>
                <a:spcPts val="1200"/>
              </a:spcAft>
              <a:buNone/>
              <a:tabLst>
                <a:tab pos="228600" algn="l"/>
                <a:tab pos="342900" algn="l"/>
                <a:tab pos="457200" algn="l"/>
                <a:tab pos="685800" algn="l"/>
                <a:tab pos="1143000" algn="l"/>
                <a:tab pos="1371600" algn="l"/>
                <a:tab pos="1433513"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(c)	YHWH’s Preparation of a Deliverer From the Crisis (2:1–22)</a:t>
            </a:r>
          </a:p>
          <a:p>
            <a:pPr marL="1141413" marR="0" indent="-509588">
              <a:lnSpc>
                <a:spcPct val="100000"/>
              </a:lnSpc>
              <a:spcBef>
                <a:spcPts val="0"/>
              </a:spcBef>
              <a:spcAft>
                <a:spcPts val="1200"/>
              </a:spcAft>
              <a:buNone/>
              <a:tabLst>
                <a:tab pos="228600" algn="l"/>
                <a:tab pos="342900" algn="l"/>
                <a:tab pos="457200" algn="l"/>
                <a:tab pos="685800" algn="l"/>
                <a:tab pos="1143000" algn="l"/>
                <a:tab pos="1371600" algn="l"/>
                <a:tab pos="2055813" algn="l"/>
                <a:tab pos="2057400" algn="l"/>
                <a:tab pos="2286000" algn="l"/>
                <a:tab pos="2400300" algn="l"/>
                <a:tab pos="2514600" algn="l"/>
                <a:tab pos="2743200" algn="l"/>
                <a:tab pos="4800600" algn="l"/>
              </a:tabLst>
            </a:pPr>
            <a:r>
              <a:rPr lang="en-US" sz="3400" b="1" dirty="0">
                <a:solidFill>
                  <a:srgbClr val="FFFFCC"/>
                </a:solidFill>
                <a:ea typeface="Times New Roman" panose="02020603050405020304" pitchFamily="18" charset="0"/>
              </a:rPr>
              <a:t>		</a:t>
            </a:r>
            <a:r>
              <a:rPr lang="en-US" sz="3400" b="1" dirty="0">
                <a:solidFill>
                  <a:srgbClr val="FFFFCC"/>
                </a:solidFill>
                <a:effectLst/>
                <a:ea typeface="Times New Roman" panose="02020603050405020304" pitchFamily="18" charset="0"/>
              </a:rPr>
              <a:t>		 i.	The Birth of the Deliverer (2:1–10)</a:t>
            </a:r>
          </a:p>
          <a:p>
            <a:pPr marL="1141413" marR="0" indent="-509588">
              <a:lnSpc>
                <a:spcPct val="100000"/>
              </a:lnSpc>
              <a:spcBef>
                <a:spcPts val="0"/>
              </a:spcBef>
              <a:spcAft>
                <a:spcPts val="1200"/>
              </a:spcAft>
              <a:buNone/>
              <a:tabLst>
                <a:tab pos="228600" algn="l"/>
                <a:tab pos="342900" algn="l"/>
                <a:tab pos="457200" algn="l"/>
                <a:tab pos="685800" algn="l"/>
                <a:tab pos="1143000" algn="l"/>
                <a:tab pos="1371600" algn="l"/>
                <a:tab pos="2055813" algn="l"/>
                <a:tab pos="2057400" algn="l"/>
                <a:tab pos="2286000" algn="l"/>
                <a:tab pos="2400300" algn="l"/>
                <a:tab pos="2514600" algn="l"/>
                <a:tab pos="2743200" algn="l"/>
                <a:tab pos="4800600" algn="l"/>
              </a:tabLst>
            </a:pPr>
            <a:r>
              <a:rPr lang="en-US" sz="3400" b="1" dirty="0">
                <a:solidFill>
                  <a:srgbClr val="FFFFCC"/>
                </a:solidFill>
                <a:ea typeface="Times New Roman" panose="02020603050405020304" pitchFamily="18" charset="0"/>
              </a:rPr>
              <a:t>		 </a:t>
            </a:r>
            <a:r>
              <a:rPr lang="en-US" sz="3400" b="1" dirty="0">
                <a:solidFill>
                  <a:srgbClr val="FFFFCC"/>
                </a:solidFill>
                <a:effectLst/>
                <a:ea typeface="Times New Roman" panose="02020603050405020304" pitchFamily="18" charset="0"/>
              </a:rPr>
              <a:t>	ii.	The Exile of the Deliverer (2:11–22)</a:t>
            </a:r>
          </a:p>
          <a:p>
            <a:pPr marL="0" indent="0">
              <a:buNone/>
            </a:pPr>
            <a:endParaRPr lang="en-US" dirty="0"/>
          </a:p>
        </p:txBody>
      </p:sp>
    </p:spTree>
    <p:extLst>
      <p:ext uri="{BB962C8B-B14F-4D97-AF65-F5344CB8AC3E}">
        <p14:creationId xmlns:p14="http://schemas.microsoft.com/office/powerpoint/2010/main" val="2176746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867266" y="925033"/>
            <a:ext cx="10784264" cy="5673729"/>
          </a:xfrm>
        </p:spPr>
        <p:txBody>
          <a:bodyPr>
            <a:normAutofit/>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(2)	The Call of the Deliverer (3:1–4:31)</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(a)	The Context of the Call (3:1)</a:t>
            </a:r>
          </a:p>
          <a:p>
            <a:pPr marL="687388"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(b)	The Arresting Theophany  (3:2–6)</a:t>
            </a:r>
          </a:p>
          <a:p>
            <a:pPr marL="687388"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(c)		The Wrestling Match (3:7–4:17)</a:t>
            </a:r>
          </a:p>
          <a:p>
            <a:pPr marL="137636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i.			Setting the Stage: YHWH’s Challenge (3:7–10)</a:t>
            </a:r>
          </a:p>
          <a:p>
            <a:pPr marL="1947863" marR="0" indent="-571500">
              <a:lnSpc>
                <a:spcPct val="100000"/>
              </a:lnSpc>
              <a:spcBef>
                <a:spcPts val="0"/>
              </a:spcBef>
              <a:spcAft>
                <a:spcPts val="1200"/>
              </a:spcAft>
              <a:buAutoNum type="roman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The Five Rounds (3:11–4:17)</a:t>
            </a:r>
          </a:p>
          <a:p>
            <a:pPr marL="137636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2800" b="1" dirty="0">
                <a:solidFill>
                  <a:srgbClr val="FFFFCC"/>
                </a:solidFill>
                <a:effectLst/>
                <a:latin typeface="Calibri" panose="020F0502020204030204" pitchFamily="34" charset="0"/>
                <a:ea typeface="Times New Roman" panose="02020603050405020304" pitchFamily="18" charset="0"/>
              </a:rPr>
              <a:t>				</a:t>
            </a:r>
            <a:r>
              <a:rPr lang="en-US" sz="3200" b="1" dirty="0">
                <a:solidFill>
                  <a:srgbClr val="FFFFCC"/>
                </a:solidFill>
                <a:effectLst/>
                <a:latin typeface="Calibri" panose="020F0502020204030204" pitchFamily="34" charset="0"/>
                <a:ea typeface="Times New Roman" panose="02020603050405020304" pitchFamily="18" charset="0"/>
              </a:rPr>
              <a:t>•	Round 1 (3:7–12)</a:t>
            </a:r>
            <a:endParaRPr lang="en-US" sz="3200" b="1" dirty="0">
              <a:solidFill>
                <a:srgbClr val="FFFFCC"/>
              </a:solidFill>
              <a:effectLst/>
              <a:latin typeface="Courier New" panose="02070309020205020404" pitchFamily="49" charset="0"/>
              <a:ea typeface="Times New Roman" panose="02020603050405020304" pitchFamily="18" charset="0"/>
            </a:endParaRPr>
          </a:p>
          <a:p>
            <a:pPr marL="2055813"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latin typeface="Calibri" panose="020F0502020204030204" pitchFamily="34" charset="0"/>
                <a:ea typeface="Times New Roman" panose="02020603050405020304" pitchFamily="18" charset="0"/>
              </a:rPr>
              <a:t>		Moses’ Objection : “Who me? I am a nobody!”</a:t>
            </a:r>
            <a:endParaRPr lang="en-US" sz="3200" b="1" dirty="0">
              <a:solidFill>
                <a:srgbClr val="FFFFCC"/>
              </a:solidFill>
              <a:effectLst/>
              <a:latin typeface="Courier New" panose="02070309020205020404" pitchFamily="49" charset="0"/>
              <a:ea typeface="Times New Roman" panose="02020603050405020304" pitchFamily="18" charset="0"/>
            </a:endParaRPr>
          </a:p>
          <a:p>
            <a:pPr marL="2055813"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latin typeface="Calibri" panose="020F0502020204030204" pitchFamily="34" charset="0"/>
                <a:ea typeface="Times New Roman" panose="02020603050405020304" pitchFamily="18" charset="0"/>
              </a:rPr>
              <a:t>		YHWH’s Response: “I am with you!”</a:t>
            </a:r>
            <a:endParaRPr lang="en-US" sz="3200" b="1" dirty="0">
              <a:solidFill>
                <a:srgbClr val="FFFFCC"/>
              </a:solidFill>
              <a:effectLst/>
              <a:latin typeface="Courier New" panose="02070309020205020404" pitchFamily="49" charset="0"/>
              <a:ea typeface="Times New Roman" panose="02020603050405020304" pitchFamily="18" charset="0"/>
            </a:endParaRPr>
          </a:p>
          <a:p>
            <a:pPr marL="461963" marR="0" indent="-46196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516400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867266" y="424205"/>
            <a:ext cx="10784264" cy="6297106"/>
          </a:xfrm>
        </p:spPr>
        <p:txBody>
          <a:bodyPr>
            <a:normAutofit fontScale="92500" lnSpcReduction="10000"/>
          </a:bodyPr>
          <a:lstStyle/>
          <a:p>
            <a:pPr marL="687388" lvl="2" indent="-225425">
              <a:lnSpc>
                <a:spcPct val="100000"/>
              </a:lnSpc>
              <a:spcBef>
                <a:spcPts val="0"/>
              </a:spcBef>
              <a:spcAft>
                <a:spcPts val="1200"/>
              </a:spcAft>
              <a:tabLst>
                <a:tab pos="228600" algn="l"/>
                <a:tab pos="342900" algn="l"/>
                <a:tab pos="457200" algn="l"/>
                <a:tab pos="631825" algn="l"/>
                <a:tab pos="685800" algn="l"/>
                <a:tab pos="1143000" algn="l"/>
                <a:tab pos="1196975" algn="l"/>
                <a:tab pos="1371600" algn="l"/>
                <a:tab pos="1600200" algn="l"/>
                <a:tab pos="1714500" algn="l"/>
                <a:tab pos="1828800" algn="l"/>
                <a:tab pos="2057400" algn="l"/>
                <a:tab pos="2286000" algn="l"/>
                <a:tab pos="2400300" algn="l"/>
                <a:tab pos="2514600" algn="l"/>
                <a:tab pos="2743200" algn="l"/>
                <a:tab pos="4800600" algn="l"/>
              </a:tabLst>
            </a:pPr>
            <a:r>
              <a:rPr lang="en-US" sz="3500" b="1" dirty="0">
                <a:solidFill>
                  <a:srgbClr val="FFFFCC"/>
                </a:solidFill>
                <a:effectLst/>
                <a:ea typeface="Times New Roman" panose="02020603050405020304" pitchFamily="18" charset="0"/>
              </a:rPr>
              <a:t>Round 2 (3:13–22)</a:t>
            </a:r>
          </a:p>
          <a:p>
            <a:pPr marL="1031875" lvl="2" indent="0">
              <a:lnSpc>
                <a:spcPct val="100000"/>
              </a:lnSpc>
              <a:spcBef>
                <a:spcPts val="0"/>
              </a:spcBef>
              <a:spcAft>
                <a:spcPts val="1200"/>
              </a:spcAft>
              <a:buNone/>
              <a:tabLst>
                <a:tab pos="228600" algn="l"/>
                <a:tab pos="342900" algn="l"/>
                <a:tab pos="457200" algn="l"/>
                <a:tab pos="631825" algn="l"/>
                <a:tab pos="6858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Moses’ Objection: “Who me? I have no authority!”</a:t>
            </a:r>
          </a:p>
          <a:p>
            <a:pPr marL="4119563" marR="0" indent="-3092450">
              <a:lnSpc>
                <a:spcPct val="100000"/>
              </a:lnSpc>
              <a:spcBef>
                <a:spcPts val="0"/>
              </a:spcBef>
              <a:spcAft>
                <a:spcPts val="1200"/>
              </a:spcAft>
              <a:buNone/>
              <a:tabLst>
                <a:tab pos="228600" algn="l"/>
                <a:tab pos="342900" algn="l"/>
                <a:tab pos="574675"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YHWH’s Response: “But I do; I am the God of your Fathers. Go in my name.”</a:t>
            </a:r>
          </a:p>
          <a:p>
            <a:pPr marL="461963" marR="0" indent="0">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Round 3 (4:1–9)</a:t>
            </a:r>
          </a:p>
          <a:p>
            <a:pPr marL="461963" marR="0" indent="0">
              <a:lnSpc>
                <a:spcPct val="100000"/>
              </a:lnSpc>
              <a:spcBef>
                <a:spcPts val="0"/>
              </a:spcBef>
              <a:spcAft>
                <a:spcPts val="1200"/>
              </a:spcAft>
              <a:buNone/>
              <a:tabLst>
                <a:tab pos="228600" algn="l"/>
                <a:tab pos="342900" algn="l"/>
                <a:tab pos="457200" algn="l"/>
                <a:tab pos="801688"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a typeface="Times New Roman" panose="02020603050405020304" pitchFamily="18" charset="0"/>
              </a:rPr>
              <a:t>			</a:t>
            </a:r>
            <a:r>
              <a:rPr lang="en-US" sz="3400" b="1" dirty="0">
                <a:solidFill>
                  <a:srgbClr val="FFFFCC"/>
                </a:solidFill>
                <a:effectLst/>
                <a:ea typeface="Times New Roman" panose="02020603050405020304" pitchFamily="18" charset="0"/>
              </a:rPr>
              <a:t>Moses’ Objection: “Who me? I have no credibility!”</a:t>
            </a:r>
          </a:p>
          <a:p>
            <a:pPr marL="4119563" marR="0" indent="-3657600">
              <a:lnSpc>
                <a:spcPct val="100000"/>
              </a:lnSpc>
              <a:spcBef>
                <a:spcPts val="0"/>
              </a:spcBef>
              <a:spcAft>
                <a:spcPts val="1200"/>
              </a:spcAft>
              <a:buNone/>
              <a:tabLst>
                <a:tab pos="228600" algn="l"/>
                <a:tab pos="342900" algn="l"/>
                <a:tab pos="685800" algn="l"/>
                <a:tab pos="687388"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YHWH’s Response: “Let me take care of that by providing you with some authenticating signs.</a:t>
            </a:r>
          </a:p>
          <a:p>
            <a:pPr marL="461963" marR="0" indent="0">
              <a:lnSpc>
                <a:spcPct val="100000"/>
              </a:lnSpc>
              <a:spcBef>
                <a:spcPts val="0"/>
              </a:spcBef>
              <a:spcAft>
                <a:spcPts val="120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Round 4 (4:10–12)</a:t>
            </a:r>
          </a:p>
          <a:p>
            <a:pPr marL="4176713" marR="0" indent="-3714750">
              <a:lnSpc>
                <a:spcPct val="100000"/>
              </a:lnSpc>
              <a:spcBef>
                <a:spcPts val="0"/>
              </a:spcBef>
              <a:spcAft>
                <a:spcPts val="1200"/>
              </a:spcAft>
              <a:buNone/>
              <a:tabLst>
                <a:tab pos="228600" algn="l"/>
                <a:tab pos="342900" algn="l"/>
                <a:tab pos="574675"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Moses’ </a:t>
            </a:r>
            <a:r>
              <a:rPr lang="en-US" sz="3400" b="1" dirty="0" err="1">
                <a:solidFill>
                  <a:srgbClr val="FFFFCC"/>
                </a:solidFill>
                <a:effectLst/>
                <a:ea typeface="Times New Roman" panose="02020603050405020304" pitchFamily="18" charset="0"/>
              </a:rPr>
              <a:t>Pbjection</a:t>
            </a:r>
            <a:r>
              <a:rPr lang="en-US" sz="3400" b="1" dirty="0">
                <a:solidFill>
                  <a:srgbClr val="FFFFCC"/>
                </a:solidFill>
                <a:effectLst/>
                <a:ea typeface="Times New Roman" panose="02020603050405020304" pitchFamily="18" charset="0"/>
              </a:rPr>
              <a:t>: 	“Who me? I have no talent!”</a:t>
            </a:r>
          </a:p>
          <a:p>
            <a:pPr marL="46196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YHWH’s Response: “That’s my problem, not yours.”</a:t>
            </a:r>
          </a:p>
          <a:p>
            <a:pPr marL="461963" marR="0" indent="-46196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877391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A164E1-910B-41AB-5C30-D59D0D3EDF99}"/>
              </a:ext>
            </a:extLst>
          </p:cNvPr>
          <p:cNvSpPr>
            <a:spLocks noGrp="1"/>
          </p:cNvSpPr>
          <p:nvPr>
            <p:ph idx="1"/>
          </p:nvPr>
        </p:nvSpPr>
        <p:spPr>
          <a:xfrm>
            <a:off x="1555422" y="1073887"/>
            <a:ext cx="10096107" cy="5647423"/>
          </a:xfrm>
        </p:spPr>
        <p:txBody>
          <a:bodyPr>
            <a:normAutofit/>
          </a:bodyPr>
          <a:lstStyle/>
          <a:p>
            <a:pPr marL="0" marR="0" indent="91440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		</a:t>
            </a:r>
            <a:r>
              <a:rPr lang="en-US" sz="3400" b="1" dirty="0">
                <a:solidFill>
                  <a:srgbClr val="FFFFCC"/>
                </a:solidFill>
                <a:effectLst/>
                <a:ea typeface="Times New Roman" panose="02020603050405020304" pitchFamily="18" charset="0"/>
              </a:rPr>
              <a:t>Round 5 (4:13–17)</a:t>
            </a:r>
          </a:p>
          <a:p>
            <a:pPr marL="0" marR="0" indent="801688">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Moses’ Objection: “Who me? I am not going!”</a:t>
            </a:r>
          </a:p>
          <a:p>
            <a:pPr marL="0" marR="0" indent="801688">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				YHWH’s Response: The nose of YHWH burns.</a:t>
            </a:r>
          </a:p>
          <a:p>
            <a:pPr marL="0" marR="0" indent="801688">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a typeface="Times New Roman" panose="02020603050405020304" pitchFamily="18" charset="0"/>
              </a:rPr>
              <a:t>iii. </a:t>
            </a:r>
            <a:r>
              <a:rPr lang="en-US" sz="3400" b="1" dirty="0">
                <a:solidFill>
                  <a:srgbClr val="FFFFCC"/>
                </a:solidFill>
                <a:effectLst/>
                <a:ea typeface="Times New Roman" panose="02020603050405020304" pitchFamily="18" charset="0"/>
              </a:rPr>
              <a:t>The Outcome of the Bout (4:18)</a:t>
            </a:r>
          </a:p>
          <a:p>
            <a:pPr marL="631825"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(d)	Moses’ Return </a:t>
            </a:r>
            <a:r>
              <a:rPr lang="en-US" sz="3400" b="1" dirty="0">
                <a:solidFill>
                  <a:srgbClr val="FFFFCC"/>
                </a:solidFill>
                <a:effectLst/>
                <a:latin typeface="Calibri" panose="020F0502020204030204" pitchFamily="34" charset="0"/>
                <a:ea typeface="Times New Roman" panose="02020603050405020304" pitchFamily="18" charset="0"/>
              </a:rPr>
              <a:t>to Egypt (4:18–31)</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 </a:t>
            </a:r>
            <a:endParaRPr lang="en-US" sz="3400" b="1" dirty="0">
              <a:solidFill>
                <a:srgbClr val="FFFFCC"/>
              </a:solidFill>
              <a:effectLst/>
              <a:latin typeface="Courier New" panose="02070309020205020404" pitchFamily="49" charset="0"/>
              <a:ea typeface="Times New Roman" panose="02020603050405020304" pitchFamily="18" charset="0"/>
            </a:endParaRPr>
          </a:p>
          <a:p>
            <a:pPr marL="461963" marR="0" indent="-461963">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335821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5A9D9-912C-34D7-E602-AD3E56FED651}"/>
              </a:ext>
            </a:extLst>
          </p:cNvPr>
          <p:cNvSpPr>
            <a:spLocks noGrp="1"/>
          </p:cNvSpPr>
          <p:nvPr>
            <p:ph type="title"/>
          </p:nvPr>
        </p:nvSpPr>
        <p:spPr>
          <a:xfrm>
            <a:off x="838200" y="681037"/>
            <a:ext cx="10515600" cy="869786"/>
          </a:xfrm>
        </p:spPr>
        <p:txBody>
          <a:bodyPr>
            <a:normAutofit/>
          </a:bodyPr>
          <a:lstStyle/>
          <a:p>
            <a:pPr>
              <a:tabLst>
                <a:tab pos="461963" algn="l"/>
              </a:tabLst>
            </a:pPr>
            <a:r>
              <a:rPr lang="en-US" sz="3600" b="1" dirty="0">
                <a:solidFill>
                  <a:srgbClr val="FFFFCC"/>
                </a:solidFill>
                <a:effectLst/>
                <a:latin typeface="+mn-lt"/>
                <a:ea typeface="Calibri" panose="020F0502020204030204" pitchFamily="34" charset="0"/>
              </a:rPr>
              <a:t>b.	The Call for Deliverance (5:1–11:10)</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838200" y="1807535"/>
            <a:ext cx="10515600" cy="4369428"/>
          </a:xfrm>
        </p:spPr>
        <p:txBody>
          <a:bodyPr>
            <a:normAutofit lnSpcReduction="10000"/>
          </a:bodyPr>
          <a:lstStyle/>
          <a:p>
            <a:pPr marL="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Key Verses: 7:1–2; 12:12</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		(1)	Moses’ Challenge to Pharaoh (5:1–6:27)</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(a)	The Opening Call (5:1–3)</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(b)	Pharaoh’s Response (5:4–21)</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(c)		The Renewal of Moses’ Commission (5:22–6:13)</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(d)	The Genealogy of Moses (6:14–27)</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303218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5A9D9-912C-34D7-E602-AD3E56FED651}"/>
              </a:ext>
            </a:extLst>
          </p:cNvPr>
          <p:cNvSpPr>
            <a:spLocks noGrp="1"/>
          </p:cNvSpPr>
          <p:nvPr>
            <p:ph type="title"/>
          </p:nvPr>
        </p:nvSpPr>
        <p:spPr>
          <a:xfrm>
            <a:off x="838200" y="864856"/>
            <a:ext cx="10515600" cy="869786"/>
          </a:xfrm>
        </p:spPr>
        <p:txBody>
          <a:bodyPr>
            <a:normAutofit/>
          </a:bodyPr>
          <a:lstStyle/>
          <a:p>
            <a:pPr>
              <a:tabLst>
                <a:tab pos="461963" algn="l"/>
              </a:tabLst>
            </a:pPr>
            <a:r>
              <a:rPr lang="en-US" sz="3600" b="1" dirty="0">
                <a:solidFill>
                  <a:srgbClr val="FFFFCC"/>
                </a:solidFill>
                <a:effectLst/>
                <a:latin typeface="+mn-lt"/>
                <a:ea typeface="Calibri" panose="020F0502020204030204" pitchFamily="34" charset="0"/>
              </a:rPr>
              <a:t>b.	The Call for Deliverance (5:1–11:10)</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838200" y="2020186"/>
            <a:ext cx="10515600" cy="4156777"/>
          </a:xfrm>
        </p:spPr>
        <p:txBody>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		(1)	Moses’ Challenge to Pharaoh (5:1–6:27)</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Calibri" panose="020F0502020204030204" pitchFamily="34" charset="0"/>
                <a:ea typeface="Times New Roman" panose="02020603050405020304" pitchFamily="18" charset="0"/>
              </a:rPr>
              <a:t>		</a:t>
            </a:r>
            <a:r>
              <a:rPr lang="en-US" sz="3400" b="1" dirty="0">
                <a:solidFill>
                  <a:srgbClr val="FFFFCC"/>
                </a:solidFill>
                <a:effectLst/>
                <a:latin typeface="Calibri" panose="020F0502020204030204" pitchFamily="34" charset="0"/>
                <a:ea typeface="Times New Roman" panose="02020603050405020304" pitchFamily="18" charset="0"/>
              </a:rPr>
              <a:t>(2)	The Ten Plagues: Proclaiming the Power and 							Presence of YHWH (6:28–11:10)</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(a)	The Thesis Statement (6:28–7:7)</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(b)	The Accreditation of Moses (7:8–13)</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(c)		The Mighty Acts of God (7:8–11:8)</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ourier New" panose="02070309020205020404" pitchFamily="49"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785308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5A9D9-912C-34D7-E602-AD3E56FED651}"/>
              </a:ext>
            </a:extLst>
          </p:cNvPr>
          <p:cNvSpPr>
            <a:spLocks noGrp="1"/>
          </p:cNvSpPr>
          <p:nvPr>
            <p:ph type="title"/>
          </p:nvPr>
        </p:nvSpPr>
        <p:spPr>
          <a:xfrm>
            <a:off x="838200" y="501814"/>
            <a:ext cx="10515600" cy="869786"/>
          </a:xfrm>
        </p:spPr>
        <p:txBody>
          <a:bodyPr>
            <a:normAutofit/>
          </a:bodyPr>
          <a:lstStyle/>
          <a:p>
            <a:pPr>
              <a:tabLst>
                <a:tab pos="461963" algn="l"/>
              </a:tabLst>
            </a:pPr>
            <a:r>
              <a:rPr lang="en-US" sz="3600" b="1" dirty="0">
                <a:solidFill>
                  <a:srgbClr val="FFFFCC"/>
                </a:solidFill>
                <a:latin typeface="+mn-lt"/>
              </a:rPr>
              <a:t>The Mighty Acts of YHWH (7:8–11:8)</a:t>
            </a:r>
          </a:p>
        </p:txBody>
      </p:sp>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591671" y="1371600"/>
            <a:ext cx="11430000" cy="5298141"/>
          </a:xfrm>
        </p:spPr>
        <p:txBody>
          <a:bodyPr>
            <a:normAutofit fontScale="85000" lnSpcReduction="20000"/>
          </a:bodyPr>
          <a:lstStyle/>
          <a:p>
            <a:pPr marL="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#1	The First Mighty Act: Turning Water into Blood (7:14–25)</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#2	The Second Mighty Act: Frogs (8:1–15)</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#3	The Third Mighty Act: Gnats (8:16–19)</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a typeface="Times New Roman" panose="02020603050405020304" pitchFamily="18" charset="0"/>
              </a:rPr>
              <a:t>#4	</a:t>
            </a:r>
            <a:r>
              <a:rPr lang="en-US" sz="3200" b="1" dirty="0">
                <a:solidFill>
                  <a:srgbClr val="FFFFCC"/>
                </a:solidFill>
                <a:effectLst/>
                <a:ea typeface="Times New Roman" panose="02020603050405020304" pitchFamily="18" charset="0"/>
              </a:rPr>
              <a:t>The Fourth Mighty Act: Insects (8:20–32)</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a typeface="Times New Roman" panose="02020603050405020304" pitchFamily="18" charset="0"/>
              </a:rPr>
              <a:t>#5	</a:t>
            </a:r>
            <a:r>
              <a:rPr lang="en-US" sz="3200" b="1" dirty="0">
                <a:solidFill>
                  <a:srgbClr val="FFFFCC"/>
                </a:solidFill>
                <a:effectLst/>
                <a:ea typeface="Times New Roman" panose="02020603050405020304" pitchFamily="18" charset="0"/>
              </a:rPr>
              <a:t>The Fifth Mighty Act: Slaughter of Livestock (9:1–7)</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a typeface="Times New Roman" panose="02020603050405020304" pitchFamily="18" charset="0"/>
              </a:rPr>
              <a:t>#6	</a:t>
            </a:r>
            <a:r>
              <a:rPr lang="en-US" sz="3200" b="1" dirty="0">
                <a:solidFill>
                  <a:srgbClr val="FFFFCC"/>
                </a:solidFill>
                <a:effectLst/>
                <a:ea typeface="Times New Roman" panose="02020603050405020304" pitchFamily="18" charset="0"/>
              </a:rPr>
              <a:t>The Sixth Mighty Act: Boils (9:8–12)</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#7	The Seventh Mighty Act: Hail (9:13–35)</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#8	The Eighth Mighty Act: Locusts (10:1–20)</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a typeface="Times New Roman" panose="02020603050405020304" pitchFamily="18" charset="0"/>
              </a:rPr>
              <a:t>#9	</a:t>
            </a:r>
            <a:r>
              <a:rPr lang="en-US" sz="3200" b="1" dirty="0">
                <a:solidFill>
                  <a:srgbClr val="FFFFCC"/>
                </a:solidFill>
                <a:effectLst/>
                <a:ea typeface="Times New Roman" panose="02020603050405020304" pitchFamily="18" charset="0"/>
              </a:rPr>
              <a:t>The Ninth Mighty Act: Darkness (10:21–29)</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ea typeface="Times New Roman" panose="02020603050405020304" pitchFamily="18" charset="0"/>
              </a:rPr>
              <a:t>#10	The Tenth Mighty Act Announced: Death of the Firstborn (11:1–10) </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6571778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591671" y="735106"/>
            <a:ext cx="11430000" cy="5934635"/>
          </a:xfrm>
        </p:spPr>
        <p:txBody>
          <a:bodyPr>
            <a:normAutofit/>
          </a:bodyPr>
          <a:lstStyle/>
          <a:p>
            <a:pPr marL="0" marR="0" indent="0">
              <a:lnSpc>
                <a:spcPct val="100000"/>
              </a:lnSpc>
              <a:spcBef>
                <a:spcPts val="0"/>
              </a:spcBef>
              <a:spcAft>
                <a:spcPts val="1800"/>
              </a:spcAft>
              <a:buNone/>
              <a:tabLst>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latin typeface="Calibri" panose="020F0502020204030204" pitchFamily="34" charset="0"/>
                <a:ea typeface="Times New Roman" panose="02020603050405020304" pitchFamily="18" charset="0"/>
              </a:rPr>
              <a:t>c.	Preparing for Deliverance (12:1–36)</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800"/>
              </a:spcAft>
              <a:buNone/>
              <a:tabLst>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(1)	Instructions for Celebrating YHWH’s Passover </a:t>
            </a:r>
          </a:p>
          <a:p>
            <a:pPr marL="0" marR="0" indent="0">
              <a:lnSpc>
                <a:spcPct val="100000"/>
              </a:lnSpc>
              <a:spcBef>
                <a:spcPts val="0"/>
              </a:spcBef>
              <a:spcAft>
                <a:spcPts val="1800"/>
              </a:spcAft>
              <a:buNone/>
              <a:tabLst>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latin typeface="Calibri" panose="020F0502020204030204" pitchFamily="34" charset="0"/>
                <a:ea typeface="Times New Roman" panose="02020603050405020304" pitchFamily="18" charset="0"/>
              </a:rPr>
              <a:t>						</a:t>
            </a:r>
            <a:r>
              <a:rPr lang="en-US" sz="3600" b="1" dirty="0">
                <a:solidFill>
                  <a:srgbClr val="FFFFCC"/>
                </a:solidFill>
                <a:effectLst/>
                <a:latin typeface="Calibri" panose="020F0502020204030204" pitchFamily="34" charset="0"/>
                <a:ea typeface="Times New Roman" panose="02020603050405020304" pitchFamily="18" charset="0"/>
              </a:rPr>
              <a:t>and Unleavened Bread (12:1–20)</a:t>
            </a:r>
            <a:endParaRPr lang="en-US" sz="3600" b="1" dirty="0">
              <a:solidFill>
                <a:srgbClr val="FFFFCC"/>
              </a:solidFill>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800"/>
              </a:spcAft>
              <a:buNone/>
              <a:tabLst>
                <a:tab pos="457200"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(2)	Celebrating YHWH’s Passover (12:21–28)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800"/>
              </a:spcAft>
              <a:buNone/>
              <a:tabLst>
                <a:tab pos="457200"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(3)	Experiencing YHWH’s Passover: </a:t>
            </a:r>
          </a:p>
          <a:p>
            <a:pPr marL="0" marR="0" indent="0">
              <a:lnSpc>
                <a:spcPct val="100000"/>
              </a:lnSpc>
              <a:spcBef>
                <a:spcPts val="0"/>
              </a:spcBef>
              <a:spcAft>
                <a:spcPts val="1800"/>
              </a:spcAft>
              <a:buNone/>
              <a:tabLst>
                <a:tab pos="457200"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latin typeface="Calibri" panose="020F0502020204030204" pitchFamily="34" charset="0"/>
                <a:ea typeface="Times New Roman" panose="02020603050405020304" pitchFamily="18" charset="0"/>
              </a:rPr>
              <a:t>							</a:t>
            </a:r>
            <a:r>
              <a:rPr lang="en-US" sz="3600" b="1" dirty="0">
                <a:solidFill>
                  <a:srgbClr val="FFFFCC"/>
                </a:solidFill>
                <a:effectLst/>
                <a:latin typeface="Calibri" panose="020F0502020204030204" pitchFamily="34" charset="0"/>
                <a:ea typeface="Times New Roman" panose="02020603050405020304" pitchFamily="18" charset="0"/>
              </a:rPr>
              <a:t>The Tenth Mighty Act (12:29–36)</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spcBef>
                <a:spcPts val="0"/>
              </a:spcBef>
              <a:spcAft>
                <a:spcPts val="0"/>
              </a:spcAft>
              <a:buNone/>
              <a:tabLst>
                <a:tab pos="457200"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955010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591671" y="735106"/>
            <a:ext cx="11430000" cy="5934635"/>
          </a:xfrm>
        </p:spPr>
        <p:txBody>
          <a:bodyPr>
            <a:normAutofit fontScale="92500" lnSpcReduction="10000"/>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358775"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d.		Experiencing the Deliverance (12:37–14:31)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358775"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717550" algn="l"/>
                <a:tab pos="896938" algn="l"/>
                <a:tab pos="914400" algn="l"/>
                <a:tab pos="1028700" algn="l"/>
                <a:tab pos="1143000" algn="l"/>
                <a:tab pos="1714500" algn="l"/>
                <a:tab pos="1792288"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(1)	The Departure from Egypt (12:37–51)</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717550" algn="l"/>
                <a:tab pos="896938" algn="l"/>
                <a:tab pos="914400" algn="l"/>
                <a:tab pos="1028700" algn="l"/>
                <a:tab pos="1143000" algn="l"/>
                <a:tab pos="1714500" algn="l"/>
                <a:tab pos="1792288"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(2)	The Ritual Commemoration of the Exodus (13:1–16)</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717550" algn="l"/>
                <a:tab pos="896938" algn="l"/>
                <a:tab pos="914400" algn="l"/>
                <a:tab pos="1028700" algn="l"/>
                <a:tab pos="1143000" algn="l"/>
                <a:tab pos="1714500" algn="l"/>
                <a:tab pos="1792288"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(3)	The Route of the Exodus (13:17–14:4)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717550" algn="l"/>
                <a:tab pos="896938" algn="l"/>
                <a:tab pos="914400" algn="l"/>
                <a:tab pos="1028700" algn="l"/>
                <a:tab pos="1143000" algn="l"/>
                <a:tab pos="1714500" algn="l"/>
                <a:tab pos="1792288"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(4)	The Final Mighty Act of Deliverance (14:5–31)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358775"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358775" algn="l"/>
                <a:tab pos="685800" algn="l"/>
                <a:tab pos="71755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FFFFCC"/>
                </a:solidFill>
                <a:effectLst/>
                <a:latin typeface="Calibri" panose="020F0502020204030204" pitchFamily="34" charset="0"/>
                <a:ea typeface="Times New Roman" panose="02020603050405020304" pitchFamily="18" charset="0"/>
              </a:rPr>
              <a:t>	e.			Celebrating the Deliverance (15:1–21) </a:t>
            </a:r>
            <a:endParaRPr lang="en-US" sz="36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4040127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F30207-B615-84CB-FF61-9BAE64BB055F}"/>
              </a:ext>
            </a:extLst>
          </p:cNvPr>
          <p:cNvSpPr>
            <a:spLocks noGrp="1"/>
          </p:cNvSpPr>
          <p:nvPr>
            <p:ph idx="1"/>
          </p:nvPr>
        </p:nvSpPr>
        <p:spPr>
          <a:xfrm>
            <a:off x="591671" y="735106"/>
            <a:ext cx="11430000" cy="5934635"/>
          </a:xfrm>
        </p:spPr>
        <p:txBody>
          <a:bodyPr>
            <a:normAutofit fontScale="92500" lnSpcReduction="10000"/>
          </a:bodyPr>
          <a:lstStyle/>
          <a:p>
            <a:pPr marL="514350" indent="-514350">
              <a:lnSpc>
                <a:spcPct val="100000"/>
              </a:lnSpc>
              <a:spcBef>
                <a:spcPts val="0"/>
              </a:spcBef>
              <a:spcAft>
                <a:spcPts val="1800"/>
              </a:spcAft>
              <a:buAutoNum type="alphaLcPeriod"/>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The Historical Background to the Deliverance (1:1–4:31)</a:t>
            </a:r>
            <a:endParaRPr lang="en-US" sz="3400" b="1" dirty="0">
              <a:solidFill>
                <a:srgbClr val="FFFFCC"/>
              </a:solidFill>
              <a:ea typeface="Times New Roman" panose="02020603050405020304" pitchFamily="18" charset="0"/>
            </a:endParaRPr>
          </a:p>
          <a:p>
            <a:pPr marL="514350" indent="-514350">
              <a:lnSpc>
                <a:spcPct val="100000"/>
              </a:lnSpc>
              <a:spcBef>
                <a:spcPts val="0"/>
              </a:spcBef>
              <a:spcAft>
                <a:spcPts val="1800"/>
              </a:spcAft>
              <a:buAutoNum type="alphaLcPeriod"/>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The Call for Deliverance (5:1–11:10)</a:t>
            </a:r>
            <a:endParaRPr lang="en-US" sz="3400" b="1" dirty="0">
              <a:solidFill>
                <a:srgbClr val="FFFFCC"/>
              </a:solidFill>
              <a:ea typeface="Times New Roman" panose="02020603050405020304" pitchFamily="18" charset="0"/>
            </a:endParaRPr>
          </a:p>
          <a:p>
            <a:pPr marL="514350" marR="0" indent="-514350">
              <a:lnSpc>
                <a:spcPct val="100000"/>
              </a:lnSpc>
              <a:spcBef>
                <a:spcPts val="0"/>
              </a:spcBef>
              <a:spcAft>
                <a:spcPts val="1800"/>
              </a:spcAft>
              <a:buAutoNum type="alphaLcPeriod" startAt="3"/>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a typeface="Times New Roman" panose="02020603050405020304" pitchFamily="18" charset="0"/>
              </a:rPr>
              <a:t>Preparing for Deliverance: Passover  (12:1–36)</a:t>
            </a:r>
          </a:p>
          <a:p>
            <a:pPr marL="514350" marR="0" indent="-514350">
              <a:lnSpc>
                <a:spcPct val="100000"/>
              </a:lnSpc>
              <a:spcBef>
                <a:spcPts val="0"/>
              </a:spcBef>
              <a:spcAft>
                <a:spcPts val="1800"/>
              </a:spcAft>
              <a:buAutoNum type="alphaLcPeriod" startAt="4"/>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Experiencing the Deliverance (12:37–14:31)</a:t>
            </a:r>
            <a:endParaRPr lang="en-US" sz="3400" b="1" dirty="0">
              <a:solidFill>
                <a:srgbClr val="FFFFCC"/>
              </a:solidFill>
              <a:ea typeface="Times New Roman" panose="02020603050405020304" pitchFamily="18" charset="0"/>
            </a:endParaRPr>
          </a:p>
          <a:p>
            <a:pPr marL="514350" marR="0" indent="-514350">
              <a:lnSpc>
                <a:spcPct val="100000"/>
              </a:lnSpc>
              <a:spcBef>
                <a:spcPts val="0"/>
              </a:spcBef>
              <a:spcAft>
                <a:spcPts val="1800"/>
              </a:spcAft>
              <a:buAutoNum type="alphaLcPeriod" startAt="4"/>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Celebrating the Deliverance (15:1–21)</a:t>
            </a:r>
          </a:p>
          <a:p>
            <a:pPr marL="514350" marR="0" indent="-514350">
              <a:lnSpc>
                <a:spcPct val="100000"/>
              </a:lnSpc>
              <a:spcBef>
                <a:spcPts val="0"/>
              </a:spcBef>
              <a:spcAft>
                <a:spcPts val="1800"/>
              </a:spcAft>
              <a:buAutoNum type="alphaLcPeriod" startAt="4"/>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Times New Roman" panose="02020603050405020304" pitchFamily="18" charset="0"/>
              </a:rPr>
              <a:t>Experiencing YHWH’s Providential Care after the Deliverance (15:22–17:16)</a:t>
            </a:r>
          </a:p>
          <a:p>
            <a:pPr marL="514350" marR="0" indent="-514350">
              <a:lnSpc>
                <a:spcPct val="100000"/>
              </a:lnSpc>
              <a:spcBef>
                <a:spcPts val="0"/>
              </a:spcBef>
              <a:spcAft>
                <a:spcPts val="1800"/>
              </a:spcAft>
              <a:buAutoNum type="alphaLcPeriod" startAt="4"/>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Testifying to YHWH’s Gracious Deliverance: The Visit of Jethro (18:1–27)</a:t>
            </a:r>
            <a:endParaRPr lang="en-US" sz="3400" b="1" dirty="0">
              <a:solidFill>
                <a:srgbClr val="FFFFCC"/>
              </a:solidFill>
              <a:effectLst/>
              <a:ea typeface="Times New Roman" panose="02020603050405020304" pitchFamily="18" charset="0"/>
            </a:endParaRPr>
          </a:p>
          <a:p>
            <a:pPr marL="0" marR="0" indent="0">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Times New Roman" panose="02020603050405020304" pitchFamily="18" charset="0"/>
              </a:rPr>
              <a:t> </a:t>
            </a:r>
            <a:endParaRPr lang="en-US" sz="3400" b="1" dirty="0">
              <a:solidFill>
                <a:srgbClr val="FFFFCC"/>
              </a:solidFill>
              <a:effectLst/>
              <a:latin typeface="Courier New" panose="02070309020205020404" pitchFamily="49" charset="0"/>
              <a:ea typeface="Times New Roman" panose="02020603050405020304" pitchFamily="18" charset="0"/>
            </a:endParaRP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686771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517" y="327025"/>
            <a:ext cx="10846965"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638299" y="1966317"/>
            <a:ext cx="8734425" cy="2708434"/>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7</a:t>
            </a:r>
          </a:p>
          <a:p>
            <a:pPr marL="0" marR="0" algn="ctr">
              <a:spcBef>
                <a:spcPts val="0"/>
              </a:spcBef>
              <a:spcAft>
                <a:spcPts val="0"/>
              </a:spcAft>
              <a:tabLst>
                <a:tab pos="228600" algn="l"/>
                <a:tab pos="457200" algn="l"/>
                <a:tab pos="685800" algn="l"/>
                <a:tab pos="914400" algn="l"/>
                <a:tab pos="1143000" algn="l"/>
                <a:tab pos="1371600" algn="l"/>
                <a:tab pos="1600200" algn="l"/>
                <a:tab pos="18288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The Exodus of Israel From Egypt:</a:t>
            </a:r>
            <a:endParaRPr lang="en-US" sz="4000" dirty="0">
              <a:solidFill>
                <a:srgbClr val="230000"/>
              </a:solidFill>
              <a:effectLst/>
              <a:latin typeface="Matura MT Script Capitals" panose="03020802060602070202" pitchFamily="66" charset="0"/>
              <a:ea typeface="Times New Roman" panose="02020603050405020304" pitchFamily="18" charset="0"/>
            </a:endParaRPr>
          </a:p>
          <a:p>
            <a:pPr marL="0" marR="0" algn="ctr">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230000"/>
                </a:solidFill>
                <a:effectLst/>
                <a:latin typeface="Matura MT Script Capitals" panose="03020802060602070202" pitchFamily="66" charset="0"/>
                <a:ea typeface="Times New Roman" panose="02020603050405020304" pitchFamily="18" charset="0"/>
              </a:rPr>
              <a:t>From Chosen Family to Chosen Nation</a:t>
            </a:r>
            <a:endParaRPr lang="en-US" sz="3600" dirty="0">
              <a:solidFill>
                <a:srgbClr val="230000"/>
              </a:solidFill>
              <a:effectLst/>
              <a:latin typeface="Matura MT Script Capitals" panose="03020802060602070202" pitchFamily="66" charset="0"/>
              <a:ea typeface="Times New Roman" panose="02020603050405020304" pitchFamily="18" charset="0"/>
            </a:endParaRPr>
          </a:p>
          <a:p>
            <a:pPr marL="0" marR="0" algn="ctr">
              <a:spcBef>
                <a:spcPts val="0"/>
              </a:spcBef>
              <a:spcAft>
                <a:spcPts val="0"/>
              </a:spcAft>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600" b="1" dirty="0">
                <a:solidFill>
                  <a:srgbClr val="230000"/>
                </a:solidFill>
                <a:effectLst/>
                <a:latin typeface="Matura MT Script Capitals" panose="03020802060602070202" pitchFamily="66" charset="0"/>
                <a:ea typeface="Times New Roman" panose="02020603050405020304" pitchFamily="18" charset="0"/>
              </a:rPr>
              <a:t>(Exodus 1:1–18:27)</a:t>
            </a:r>
            <a:endParaRPr lang="en-US" sz="3600" dirty="0">
              <a:solidFill>
                <a:srgbClr val="230000"/>
              </a:solidFill>
              <a:effectLst/>
              <a:latin typeface="Matura MT Script Capitals" panose="03020802060602070202" pitchFamily="66" charset="0"/>
              <a:ea typeface="Times New Roman" panose="02020603050405020304" pitchFamily="18" charset="0"/>
            </a:endParaRPr>
          </a:p>
        </p:txBody>
      </p:sp>
    </p:spTree>
    <p:extLst>
      <p:ext uri="{BB962C8B-B14F-4D97-AF65-F5344CB8AC3E}">
        <p14:creationId xmlns:p14="http://schemas.microsoft.com/office/powerpoint/2010/main" val="16427401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0218B-36C9-DD2D-4F14-F73DF22E8B6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9186DD8-D2A3-296F-3973-9F8C512658A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0150830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89" y="452387"/>
            <a:ext cx="11338422" cy="5694412"/>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104900" y="1830675"/>
            <a:ext cx="9982200" cy="3385542"/>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7</a:t>
            </a:r>
          </a:p>
          <a:p>
            <a:pPr algn="ctr"/>
            <a:r>
              <a:rPr lang="en-US" sz="4000" b="1" dirty="0">
                <a:solidFill>
                  <a:srgbClr val="220000"/>
                </a:solidFill>
                <a:latin typeface="Matura MT Script Capitals" panose="03020802060602070202" pitchFamily="66" charset="0"/>
              </a:rPr>
              <a:t>The Covenant Established at Sinai/Horeb</a:t>
            </a:r>
          </a:p>
          <a:p>
            <a:pPr algn="ctr"/>
            <a:r>
              <a:rPr lang="en-US" sz="4000" b="1" dirty="0">
                <a:solidFill>
                  <a:srgbClr val="220000"/>
                </a:solidFill>
                <a:latin typeface="Matura MT Script Capitals" panose="03020802060602070202" pitchFamily="66" charset="0"/>
              </a:rPr>
              <a:t>with Abraham’s Descendants:</a:t>
            </a:r>
          </a:p>
          <a:p>
            <a:pPr algn="ctr"/>
            <a:r>
              <a:rPr lang="en-US" sz="4000" b="1" dirty="0">
                <a:solidFill>
                  <a:srgbClr val="220000"/>
                </a:solidFill>
                <a:latin typeface="Matura MT Script Capitals" panose="03020802060602070202" pitchFamily="66" charset="0"/>
              </a:rPr>
              <a:t>The Exodus Generation</a:t>
            </a:r>
          </a:p>
          <a:p>
            <a:pPr algn="ctr"/>
            <a:r>
              <a:rPr lang="en-US" sz="4000" b="1" dirty="0">
                <a:solidFill>
                  <a:srgbClr val="220000"/>
                </a:solidFill>
                <a:latin typeface="Matura MT Script Capitals" panose="03020802060602070202" pitchFamily="66" charset="0"/>
              </a:rPr>
              <a:t>(Exodus 19–24+)</a:t>
            </a:r>
            <a:endParaRPr lang="en-US" sz="2400" b="1" dirty="0">
              <a:solidFill>
                <a:srgbClr val="220000"/>
              </a:solidFill>
              <a:latin typeface="Matura MT Script Capitals" panose="03020802060602070202" pitchFamily="66" charset="0"/>
            </a:endParaRPr>
          </a:p>
        </p:txBody>
      </p:sp>
    </p:spTree>
    <p:extLst>
      <p:ext uri="{BB962C8B-B14F-4D97-AF65-F5344CB8AC3E}">
        <p14:creationId xmlns:p14="http://schemas.microsoft.com/office/powerpoint/2010/main" val="12818611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DC881-BCF1-4856-AF5E-EC9444B3537D}"/>
              </a:ext>
            </a:extLst>
          </p:cNvPr>
          <p:cNvSpPr>
            <a:spLocks noGrp="1"/>
          </p:cNvSpPr>
          <p:nvPr>
            <p:ph type="title"/>
          </p:nvPr>
        </p:nvSpPr>
        <p:spPr>
          <a:xfrm>
            <a:off x="838200" y="673470"/>
            <a:ext cx="10515600" cy="1149350"/>
          </a:xfrm>
        </p:spPr>
        <p:txBody>
          <a:bodyPr>
            <a:normAutofit/>
          </a:bodyPr>
          <a:lstStyle/>
          <a:p>
            <a:pPr defTabSz="548640">
              <a:lnSpc>
                <a:spcPct val="100000"/>
              </a:lnSpc>
              <a:spcBef>
                <a:spcPts val="0"/>
              </a:spcBef>
              <a:spcAft>
                <a:spcPts val="600"/>
              </a:spcAft>
              <a:tabLst>
                <a:tab pos="457200" algn="l"/>
              </a:tabLst>
            </a:pPr>
            <a:r>
              <a:rPr lang="en-US" sz="3200" b="1" kern="0" dirty="0">
                <a:solidFill>
                  <a:srgbClr val="FFFFCC"/>
                </a:solidFill>
                <a:effectLst/>
                <a:latin typeface="+mn-lt"/>
                <a:ea typeface="Times New Roman" panose="02020603050405020304" pitchFamily="18" charset="0"/>
              </a:rPr>
              <a:t>A.	Background to the Ratification of the Israelite Covenant </a:t>
            </a:r>
            <a:br>
              <a:rPr lang="en-US" sz="3200" b="1" kern="0" dirty="0">
                <a:solidFill>
                  <a:srgbClr val="FFFFCC"/>
                </a:solidFill>
                <a:effectLst/>
                <a:latin typeface="+mn-lt"/>
                <a:ea typeface="Times New Roman" panose="02020603050405020304" pitchFamily="18" charset="0"/>
              </a:rPr>
            </a:br>
            <a:r>
              <a:rPr lang="en-US" sz="3200" b="1" kern="0" dirty="0">
                <a:solidFill>
                  <a:srgbClr val="FFFFCC"/>
                </a:solidFill>
                <a:effectLst/>
                <a:latin typeface="+mn-lt"/>
                <a:ea typeface="Times New Roman" panose="02020603050405020304" pitchFamily="18" charset="0"/>
              </a:rPr>
              <a:t>	at Sinai</a:t>
            </a:r>
            <a:endParaRPr lang="en-US" sz="6600" dirty="0">
              <a:solidFill>
                <a:srgbClr val="FFFFCC"/>
              </a:solidFill>
              <a:latin typeface="+mn-lt"/>
            </a:endParaRPr>
          </a:p>
        </p:txBody>
      </p:sp>
      <p:sp>
        <p:nvSpPr>
          <p:cNvPr id="3" name="Content Placeholder 2">
            <a:extLst>
              <a:ext uri="{FF2B5EF4-FFF2-40B4-BE49-F238E27FC236}">
                <a16:creationId xmlns:a16="http://schemas.microsoft.com/office/drawing/2014/main" id="{E22FE282-6C00-4295-AF8F-FA71664CDA65}"/>
              </a:ext>
            </a:extLst>
          </p:cNvPr>
          <p:cNvSpPr>
            <a:spLocks noGrp="1"/>
          </p:cNvSpPr>
          <p:nvPr>
            <p:ph idx="1"/>
          </p:nvPr>
        </p:nvSpPr>
        <p:spPr>
          <a:xfrm>
            <a:off x="502920" y="1822820"/>
            <a:ext cx="10850880" cy="4818009"/>
          </a:xfrm>
        </p:spPr>
        <p:txBody>
          <a:bodyPr>
            <a:normAutofit/>
          </a:bodyPr>
          <a:lstStyle/>
          <a:p>
            <a:pPr marL="0" indent="0" defTabSz="548640">
              <a:lnSpc>
                <a:spcPct val="100000"/>
              </a:lnSpc>
              <a:spcBef>
                <a:spcPts val="0"/>
              </a:spcBef>
              <a:spcAft>
                <a:spcPts val="600"/>
              </a:spcAft>
              <a:buNone/>
              <a:tabLst>
                <a:tab pos="457200" algn="l"/>
              </a:tabLst>
            </a:pPr>
            <a:r>
              <a:rPr lang="en-US" sz="3600" b="1" dirty="0">
                <a:solidFill>
                  <a:srgbClr val="FFFFCC"/>
                </a:solidFill>
              </a:rPr>
              <a:t>1.	</a:t>
            </a:r>
            <a:r>
              <a:rPr lang="en-US" sz="3600" b="1" dirty="0">
                <a:solidFill>
                  <a:srgbClr val="FFFFCC"/>
                </a:solidFill>
                <a:effectLst/>
                <a:ea typeface="Times New Roman" panose="02020603050405020304" pitchFamily="18" charset="0"/>
              </a:rPr>
              <a:t> Exodus 2:24–25</a:t>
            </a:r>
          </a:p>
          <a:p>
            <a:pPr marL="0" indent="0" defTabSz="548640">
              <a:lnSpc>
                <a:spcPct val="100000"/>
              </a:lnSpc>
              <a:spcBef>
                <a:spcPts val="0"/>
              </a:spcBef>
              <a:spcAft>
                <a:spcPts val="600"/>
              </a:spcAft>
              <a:buNone/>
              <a:tabLst>
                <a:tab pos="457200" algn="l"/>
              </a:tabLst>
            </a:pPr>
            <a:endParaRPr lang="en-US" sz="1800" b="1" dirty="0">
              <a:solidFill>
                <a:srgbClr val="FFFFCC"/>
              </a:solidFill>
              <a:effectLst/>
              <a:ea typeface="Times New Roman" panose="02020603050405020304" pitchFamily="18" charset="0"/>
            </a:endParaRPr>
          </a:p>
          <a:p>
            <a:pPr marL="0" indent="0" algn="l" defTabSz="548640" rtl="0">
              <a:lnSpc>
                <a:spcPct val="100000"/>
              </a:lnSpc>
              <a:spcBef>
                <a:spcPts val="0"/>
              </a:spcBef>
              <a:spcAft>
                <a:spcPts val="600"/>
              </a:spcAft>
              <a:buNone/>
              <a:tabLst>
                <a:tab pos="457200" algn="l"/>
              </a:tabLst>
            </a:pPr>
            <a:r>
              <a:rPr lang="en-GB" sz="3600" b="1" u="none" strike="noStrike" baseline="30000" dirty="0">
                <a:solidFill>
                  <a:srgbClr val="FFFFCC"/>
                </a:solidFill>
                <a:cs typeface="SBL BibLit" panose="02000000000000000000" pitchFamily="2" charset="-79"/>
              </a:rPr>
              <a:t>24</a:t>
            </a:r>
            <a:r>
              <a:rPr lang="en-GB" sz="3600" b="1" u="none" strike="noStrike" baseline="0" dirty="0">
                <a:solidFill>
                  <a:srgbClr val="FFFFCC"/>
                </a:solidFill>
                <a:cs typeface="SBL BibLit" panose="02000000000000000000" pitchFamily="2" charset="-79"/>
              </a:rPr>
              <a:t>And God heard their groaning, and God remembered (</a:t>
            </a:r>
            <a:r>
              <a:rPr lang="he-IL" sz="3600" b="1" u="none" strike="noStrike" baseline="0" dirty="0">
                <a:solidFill>
                  <a:srgbClr val="FFFFCC"/>
                </a:solidFill>
                <a:cs typeface="SBL BibLit" panose="02000000000000000000" pitchFamily="2" charset="-79"/>
              </a:rPr>
              <a:t>זָכַר</a:t>
            </a:r>
            <a:r>
              <a:rPr lang="en-GB" sz="3600" b="1" u="none" strike="noStrike" baseline="0" dirty="0">
                <a:solidFill>
                  <a:srgbClr val="FFFFCC"/>
                </a:solidFill>
                <a:cs typeface="SBL BibLit" panose="02000000000000000000" pitchFamily="2" charset="-79"/>
              </a:rPr>
              <a:t>) his covenant with Abraham, with Isaac, and with Jacob. </a:t>
            </a:r>
            <a:r>
              <a:rPr lang="en-GB" sz="3600" b="1" u="none" strike="noStrike" baseline="30000" dirty="0">
                <a:solidFill>
                  <a:srgbClr val="FFFFCC"/>
                </a:solidFill>
                <a:cs typeface="SBL BibLit" panose="02000000000000000000" pitchFamily="2" charset="-79"/>
              </a:rPr>
              <a:t>25</a:t>
            </a:r>
            <a:r>
              <a:rPr lang="en-GB" sz="3600" b="1" u="none" strike="noStrike" baseline="0" dirty="0">
                <a:solidFill>
                  <a:srgbClr val="FFFFCC"/>
                </a:solidFill>
                <a:cs typeface="SBL BibLit" panose="02000000000000000000" pitchFamily="2" charset="-79"/>
              </a:rPr>
              <a:t> God saw the people of Israel, and God knew </a:t>
            </a:r>
            <a:r>
              <a:rPr lang="en-GB" sz="3600" b="1" dirty="0">
                <a:solidFill>
                  <a:srgbClr val="FFFFCC"/>
                </a:solidFill>
                <a:cs typeface="SBL BibLit" panose="02000000000000000000" pitchFamily="2" charset="-79"/>
              </a:rPr>
              <a:t>. . . .</a:t>
            </a:r>
          </a:p>
          <a:p>
            <a:pPr marL="0" indent="0" algn="l" defTabSz="548640" rtl="0">
              <a:lnSpc>
                <a:spcPct val="100000"/>
              </a:lnSpc>
              <a:spcBef>
                <a:spcPts val="0"/>
              </a:spcBef>
              <a:spcAft>
                <a:spcPts val="600"/>
              </a:spcAft>
              <a:buNone/>
              <a:tabLst>
                <a:tab pos="457200" algn="l"/>
              </a:tabLst>
            </a:pPr>
            <a:r>
              <a:rPr lang="en-GB" sz="3600" b="1" dirty="0">
                <a:solidFill>
                  <a:srgbClr val="FFFFCC"/>
                </a:solidFill>
                <a:cs typeface="SBL BibLit" panose="02000000000000000000" pitchFamily="2" charset="-79"/>
              </a:rPr>
              <a:t>Which covenant?</a:t>
            </a:r>
          </a:p>
          <a:p>
            <a:pPr marL="0" indent="0" algn="l" defTabSz="548640" rtl="0">
              <a:lnSpc>
                <a:spcPct val="100000"/>
              </a:lnSpc>
              <a:spcBef>
                <a:spcPts val="0"/>
              </a:spcBef>
              <a:spcAft>
                <a:spcPts val="600"/>
              </a:spcAft>
              <a:buNone/>
              <a:tabLst>
                <a:tab pos="457200" algn="l"/>
              </a:tabLst>
            </a:pPr>
            <a:r>
              <a:rPr lang="en-GB" sz="3600" b="1" dirty="0">
                <a:solidFill>
                  <a:srgbClr val="FFFFCC"/>
                </a:solidFill>
                <a:cs typeface="SBL BibLit" panose="02000000000000000000" pitchFamily="2" charset="-79"/>
              </a:rPr>
              <a:t>And what did God know?</a:t>
            </a:r>
            <a:endParaRPr lang="en-US" sz="3600" b="1" dirty="0">
              <a:solidFill>
                <a:srgbClr val="FFFFCC"/>
              </a:solidFill>
            </a:endParaRPr>
          </a:p>
        </p:txBody>
      </p:sp>
    </p:spTree>
    <p:extLst>
      <p:ext uri="{BB962C8B-B14F-4D97-AF65-F5344CB8AC3E}">
        <p14:creationId xmlns:p14="http://schemas.microsoft.com/office/powerpoint/2010/main" val="377660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5E7B8-81BA-42ED-A972-057710F5A437}"/>
              </a:ext>
            </a:extLst>
          </p:cNvPr>
          <p:cNvSpPr>
            <a:spLocks noGrp="1"/>
          </p:cNvSpPr>
          <p:nvPr>
            <p:ph type="title"/>
          </p:nvPr>
        </p:nvSpPr>
        <p:spPr>
          <a:xfrm>
            <a:off x="838200" y="477729"/>
            <a:ext cx="10515600" cy="939800"/>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The Covenantal Significance of Exodus 2:24–25</a:t>
            </a:r>
          </a:p>
        </p:txBody>
      </p:sp>
      <p:sp>
        <p:nvSpPr>
          <p:cNvPr id="3" name="Content Placeholder 2">
            <a:extLst>
              <a:ext uri="{FF2B5EF4-FFF2-40B4-BE49-F238E27FC236}">
                <a16:creationId xmlns:a16="http://schemas.microsoft.com/office/drawing/2014/main" id="{C5D10191-D845-4EDA-951E-6FE535FBEFE3}"/>
              </a:ext>
            </a:extLst>
          </p:cNvPr>
          <p:cNvSpPr>
            <a:spLocks noGrp="1"/>
          </p:cNvSpPr>
          <p:nvPr>
            <p:ph idx="1"/>
          </p:nvPr>
        </p:nvSpPr>
        <p:spPr>
          <a:xfrm>
            <a:off x="838200" y="1568824"/>
            <a:ext cx="10774680" cy="5014855"/>
          </a:xfrm>
        </p:spPr>
        <p:txBody>
          <a:bodyPr>
            <a:normAutofit/>
          </a:bodyPr>
          <a:lstStyle/>
          <a:p>
            <a:pPr marL="0" indent="0" defTabSz="548640">
              <a:lnSpc>
                <a:spcPct val="100000"/>
              </a:lnSpc>
              <a:spcBef>
                <a:spcPts val="0"/>
              </a:spcBef>
              <a:spcAft>
                <a:spcPts val="1200"/>
              </a:spcAft>
              <a:buNone/>
            </a:pPr>
            <a:r>
              <a:rPr lang="en-US" sz="3600" b="1" dirty="0">
                <a:solidFill>
                  <a:srgbClr val="FFFFCC"/>
                </a:solidFill>
                <a:effectLst/>
                <a:ea typeface="Times New Roman" panose="02020603050405020304" pitchFamily="18" charset="0"/>
              </a:rPr>
              <a:t>Having fulfilled his promise to make the offspring exceedingly fruitful (Gen 17:6), the time had come for Abraham’s God to become the God of his descendants after him (in declarations that later frame Exod 6:7–8) and then to deliver the land of Canaan into their hands as their possession in perpetuity (</a:t>
            </a:r>
            <a:r>
              <a:rPr lang="en-US" sz="3600" b="1" i="1" dirty="0" err="1">
                <a:solidFill>
                  <a:srgbClr val="FFFFCC"/>
                </a:solidFill>
                <a:effectLst/>
                <a:ea typeface="Times New Roman" panose="02020603050405020304" pitchFamily="18" charset="0"/>
              </a:rPr>
              <a:t>laʾăḥuzzat</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ʿôlām</a:t>
            </a:r>
            <a:r>
              <a:rPr lang="en-US" sz="3600" b="1" dirty="0">
                <a:solidFill>
                  <a:srgbClr val="FFFFCC"/>
                </a:solidFill>
                <a:effectLst/>
                <a:ea typeface="Times New Roman" panose="02020603050405020304" pitchFamily="18" charset="0"/>
              </a:rPr>
              <a:t>, Gen 17:8; cf. </a:t>
            </a:r>
            <a:r>
              <a:rPr lang="en-US" sz="3600" b="1" i="1" dirty="0" err="1">
                <a:solidFill>
                  <a:srgbClr val="FFFFCC"/>
                </a:solidFill>
                <a:effectLst/>
                <a:ea typeface="Times New Roman" panose="02020603050405020304" pitchFamily="18" charset="0"/>
              </a:rPr>
              <a:t>môrāšâ</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in Exod 6:8a).</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4183336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A3F-1CF7-4DE9-BE3D-64B7E9268AD1}"/>
              </a:ext>
            </a:extLst>
          </p:cNvPr>
          <p:cNvSpPr>
            <a:spLocks noGrp="1"/>
          </p:cNvSpPr>
          <p:nvPr>
            <p:ph type="title"/>
          </p:nvPr>
        </p:nvSpPr>
        <p:spPr/>
        <p:txBody>
          <a:bodyPr/>
          <a:lstStyle/>
          <a:p>
            <a:pPr defTabSz="548640"/>
            <a:endParaRPr lang="en-US">
              <a:solidFill>
                <a:srgbClr val="FFFFCC"/>
              </a:solidFill>
            </a:endParaRPr>
          </a:p>
        </p:txBody>
      </p:sp>
      <p:sp>
        <p:nvSpPr>
          <p:cNvPr id="3" name="Content Placeholder 2">
            <a:extLst>
              <a:ext uri="{FF2B5EF4-FFF2-40B4-BE49-F238E27FC236}">
                <a16:creationId xmlns:a16="http://schemas.microsoft.com/office/drawing/2014/main" id="{07CE4FB7-6B3F-4C37-82B8-DDA1588775CE}"/>
              </a:ext>
            </a:extLst>
          </p:cNvPr>
          <p:cNvSpPr>
            <a:spLocks noGrp="1"/>
          </p:cNvSpPr>
          <p:nvPr>
            <p:ph idx="1"/>
          </p:nvPr>
        </p:nvSpPr>
        <p:spPr/>
        <p:txBody>
          <a:bodyPr/>
          <a:lstStyle/>
          <a:p>
            <a:endParaRPr lang="en-US"/>
          </a:p>
        </p:txBody>
      </p:sp>
      <p:sp>
        <p:nvSpPr>
          <p:cNvPr id="4" name="Text Box 2">
            <a:extLst>
              <a:ext uri="{FF2B5EF4-FFF2-40B4-BE49-F238E27FC236}">
                <a16:creationId xmlns:a16="http://schemas.microsoft.com/office/drawing/2014/main" id="{55B091D5-5BE9-4F5A-96C9-506161F8FBA8}"/>
              </a:ext>
            </a:extLst>
          </p:cNvPr>
          <p:cNvSpPr txBox="1">
            <a:spLocks noChangeArrowheads="1"/>
          </p:cNvSpPr>
          <p:nvPr/>
        </p:nvSpPr>
        <p:spPr bwMode="auto">
          <a:xfrm>
            <a:off x="995335" y="444626"/>
            <a:ext cx="10681984" cy="6909584"/>
          </a:xfrm>
          <a:prstGeom prst="rect">
            <a:avLst/>
          </a:prstGeom>
          <a:solidFill>
            <a:schemeClr val="accent6">
              <a:lumMod val="20000"/>
              <a:lumOff val="80000"/>
            </a:schemeClr>
          </a:solidFill>
          <a:ln w="12700" cmpd="thickThin">
            <a:solidFill>
              <a:schemeClr val="tx1"/>
            </a:solidFill>
            <a:miter lim="800000"/>
            <a:headEnd/>
            <a:tailEnd/>
          </a:ln>
        </p:spPr>
        <p:txBody>
          <a:bodyPr rot="0" vert="horz" wrap="square" lIns="137160" tIns="91440" rIns="137160" bIns="91440" anchor="ctr" anchorCtr="0" upright="1">
            <a:spAutoFit/>
          </a:bodyPr>
          <a:lstStyle/>
          <a:p>
            <a:pPr marL="0" marR="0" indent="457200" algn="ctr">
              <a:spcBef>
                <a:spcPts val="0"/>
              </a:spcBef>
              <a:spcAft>
                <a:spcPts val="0"/>
              </a:spcAft>
              <a:tabLst>
                <a:tab pos="228600" algn="l"/>
              </a:tabLst>
            </a:pPr>
            <a:r>
              <a:rPr lang="en-US" sz="2300" b="1" dirty="0">
                <a:solidFill>
                  <a:srgbClr val="220000"/>
                </a:solidFill>
                <a:effectLst/>
                <a:latin typeface="Calibri" panose="020F0502020204030204" pitchFamily="34" charset="0"/>
                <a:ea typeface="MS Gothic" panose="020B0609070205080204" pitchFamily="49" charset="-128"/>
                <a:cs typeface="SBL BibLit" panose="02000000000000000000" pitchFamily="2" charset="-79"/>
              </a:rPr>
              <a:t>Genesis 17:4–8</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4</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I, look,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my covenant is with you</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you will become the ancestor of a multitude of nations.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5</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No longer will you be called by the name Abram,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but your name will be Abraham,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for I have appointed you as ancestor of a multitude of nations.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6</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I will make you exceedingly fruitful,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I will make you into nations,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kings will come from you.</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347663">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7</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And I will establish (</a:t>
            </a:r>
            <a:r>
              <a:rPr lang="he-IL"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הֵקִי</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ם</a:t>
            </a:r>
            <a:r>
              <a:rPr lang="he-IL"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 בְּרִית</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 my covenant</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between me and you and your future descendants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throughout their generations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as an everlasting/irrevocable covenant</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to become your God and the God of your future descendants.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342900">
              <a:spcBef>
                <a:spcPts val="0"/>
              </a:spcBef>
              <a:spcAft>
                <a:spcPts val="0"/>
              </a:spcAft>
              <a:tabLst>
                <a:tab pos="114300" algn="l"/>
                <a:tab pos="2286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8</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I will give to you and to your future descendants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the land of your sojournings,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all the land of Canaan,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as an everlasting/irrevocable possession,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effectLst/>
                <a:latin typeface="Calibri" panose="020F0502020204030204" pitchFamily="34" charset="0"/>
                <a:ea typeface="Calibri" panose="020F0502020204030204" pitchFamily="34" charset="0"/>
                <a:cs typeface="SBL BibLit" panose="02000000000000000000" pitchFamily="2" charset="-79"/>
              </a:rPr>
              <a:t>	</a:t>
            </a:r>
            <a:r>
              <a:rPr lang="en-US" sz="2300" b="1" dirty="0">
                <a:effectLst/>
                <a:highlight>
                  <a:srgbClr val="FFFF00"/>
                </a:highlight>
                <a:latin typeface="Calibri" panose="020F0502020204030204" pitchFamily="34" charset="0"/>
                <a:ea typeface="Calibri" panose="020F0502020204030204" pitchFamily="34" charset="0"/>
                <a:cs typeface="SBL BibLit" panose="02000000000000000000" pitchFamily="2" charset="-79"/>
              </a:rPr>
              <a:t>and I will become their God.</a:t>
            </a:r>
            <a:endParaRPr lang="en-US" sz="23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Left Bracket 4">
            <a:extLst>
              <a:ext uri="{FF2B5EF4-FFF2-40B4-BE49-F238E27FC236}">
                <a16:creationId xmlns:a16="http://schemas.microsoft.com/office/drawing/2014/main" id="{BC28DC26-CDB3-4607-8A2F-3898ADD38444}"/>
              </a:ext>
            </a:extLst>
          </p:cNvPr>
          <p:cNvSpPr/>
          <p:nvPr/>
        </p:nvSpPr>
        <p:spPr>
          <a:xfrm>
            <a:off x="838200" y="3082833"/>
            <a:ext cx="267789" cy="1711189"/>
          </a:xfrm>
          <a:prstGeom prst="leftBracket">
            <a:avLst/>
          </a:prstGeom>
          <a:ln w="76200">
            <a:solidFill>
              <a:srgbClr val="22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20000"/>
              </a:solidFill>
            </a:endParaRPr>
          </a:p>
        </p:txBody>
      </p:sp>
      <p:sp>
        <p:nvSpPr>
          <p:cNvPr id="6" name="Rectangle 5">
            <a:extLst>
              <a:ext uri="{FF2B5EF4-FFF2-40B4-BE49-F238E27FC236}">
                <a16:creationId xmlns:a16="http://schemas.microsoft.com/office/drawing/2014/main" id="{77407202-9826-FE03-511C-730E8EDA4C4B}"/>
              </a:ext>
            </a:extLst>
          </p:cNvPr>
          <p:cNvSpPr/>
          <p:nvPr/>
        </p:nvSpPr>
        <p:spPr>
          <a:xfrm>
            <a:off x="1073297" y="2703095"/>
            <a:ext cx="10604022" cy="461210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995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A3F-1CF7-4DE9-BE3D-64B7E9268AD1}"/>
              </a:ext>
            </a:extLst>
          </p:cNvPr>
          <p:cNvSpPr>
            <a:spLocks noGrp="1"/>
          </p:cNvSpPr>
          <p:nvPr>
            <p:ph type="title"/>
          </p:nvPr>
        </p:nvSpPr>
        <p:spPr/>
        <p:txBody>
          <a:bodyPr/>
          <a:lstStyle/>
          <a:p>
            <a:pPr defTabSz="548640"/>
            <a:endParaRPr lang="en-US">
              <a:solidFill>
                <a:srgbClr val="FFFFCC"/>
              </a:solidFill>
            </a:endParaRPr>
          </a:p>
        </p:txBody>
      </p:sp>
      <p:sp>
        <p:nvSpPr>
          <p:cNvPr id="3" name="Content Placeholder 2">
            <a:extLst>
              <a:ext uri="{FF2B5EF4-FFF2-40B4-BE49-F238E27FC236}">
                <a16:creationId xmlns:a16="http://schemas.microsoft.com/office/drawing/2014/main" id="{07CE4FB7-6B3F-4C37-82B8-DDA1588775CE}"/>
              </a:ext>
            </a:extLst>
          </p:cNvPr>
          <p:cNvSpPr>
            <a:spLocks noGrp="1"/>
          </p:cNvSpPr>
          <p:nvPr>
            <p:ph idx="1"/>
          </p:nvPr>
        </p:nvSpPr>
        <p:spPr/>
        <p:txBody>
          <a:bodyPr/>
          <a:lstStyle/>
          <a:p>
            <a:endParaRPr lang="en-US"/>
          </a:p>
        </p:txBody>
      </p:sp>
      <p:sp>
        <p:nvSpPr>
          <p:cNvPr id="4" name="Text Box 2">
            <a:extLst>
              <a:ext uri="{FF2B5EF4-FFF2-40B4-BE49-F238E27FC236}">
                <a16:creationId xmlns:a16="http://schemas.microsoft.com/office/drawing/2014/main" id="{55B091D5-5BE9-4F5A-96C9-506161F8FBA8}"/>
              </a:ext>
            </a:extLst>
          </p:cNvPr>
          <p:cNvSpPr txBox="1">
            <a:spLocks noChangeArrowheads="1"/>
          </p:cNvSpPr>
          <p:nvPr/>
        </p:nvSpPr>
        <p:spPr bwMode="auto">
          <a:xfrm>
            <a:off x="194551" y="-528744"/>
            <a:ext cx="12587593" cy="6909584"/>
          </a:xfrm>
          <a:prstGeom prst="rect">
            <a:avLst/>
          </a:prstGeom>
          <a:solidFill>
            <a:schemeClr val="accent6">
              <a:lumMod val="20000"/>
              <a:lumOff val="80000"/>
            </a:schemeClr>
          </a:solidFill>
          <a:ln w="12700" cmpd="thickThin">
            <a:solidFill>
              <a:schemeClr val="tx1"/>
            </a:solidFill>
            <a:miter lim="800000"/>
            <a:headEnd/>
            <a:tailEnd/>
          </a:ln>
        </p:spPr>
        <p:txBody>
          <a:bodyPr rot="0" vert="horz" wrap="square" lIns="137160" tIns="91440" rIns="137160" bIns="91440" anchor="ctr" anchorCtr="0" upright="1">
            <a:spAutoFit/>
          </a:bodyPr>
          <a:lstStyle/>
          <a:p>
            <a:pPr marL="0" marR="0" indent="457200" algn="ctr">
              <a:spcBef>
                <a:spcPts val="0"/>
              </a:spcBef>
              <a:spcAft>
                <a:spcPts val="0"/>
              </a:spcAft>
              <a:tabLst>
                <a:tab pos="228600" algn="l"/>
              </a:tabLst>
            </a:pPr>
            <a:r>
              <a:rPr lang="en-US" sz="2300" b="1" dirty="0">
                <a:solidFill>
                  <a:srgbClr val="220000"/>
                </a:solidFill>
                <a:effectLst/>
                <a:latin typeface="Calibri" panose="020F0502020204030204" pitchFamily="34" charset="0"/>
                <a:ea typeface="MS Gothic" panose="020B0609070205080204" pitchFamily="49" charset="-128"/>
                <a:cs typeface="SBL BibLit" panose="02000000000000000000" pitchFamily="2" charset="-79"/>
              </a:rPr>
              <a:t>Genesis 17:4–8</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4</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I, look,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my covenant is with you</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you will become the ancestor of a multitude of nations.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5</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No longer will you be called by the name Abram,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but your name will be Abraham,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for I have appointed you as ancestor of a multitude of nations.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6</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I will make you exceedingly fruitful,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I will make you into nations,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kings will come from you.</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347663">
              <a:spcBef>
                <a:spcPts val="0"/>
              </a:spcBef>
              <a:spcAft>
                <a:spcPts val="0"/>
              </a:spcAft>
              <a:tabLst>
                <a:tab pos="1143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7</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And I will establish (</a:t>
            </a:r>
            <a:r>
              <a:rPr lang="he-IL"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הֵקִי</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ם</a:t>
            </a:r>
            <a:r>
              <a:rPr lang="he-IL"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 בְּרִית</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 my covenant</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between me and you and your future descendants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throughout their generations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as an everlasting/irrevocable covenant</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t>
            </a:r>
            <a:r>
              <a:rPr lang="en-US" sz="2300" b="1" dirty="0">
                <a:solidFill>
                  <a:srgbClr val="220000"/>
                </a:solidFill>
                <a:effectLst/>
                <a:highlight>
                  <a:srgbClr val="FFFF00"/>
                </a:highlight>
                <a:latin typeface="Calibri" panose="020F0502020204030204" pitchFamily="34" charset="0"/>
                <a:ea typeface="Calibri" panose="020F0502020204030204" pitchFamily="34" charset="0"/>
                <a:cs typeface="SBL BibLit" panose="02000000000000000000" pitchFamily="2" charset="-79"/>
              </a:rPr>
              <a:t>to become your God and the God of your future descendants.</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342900">
              <a:spcBef>
                <a:spcPts val="0"/>
              </a:spcBef>
              <a:spcAft>
                <a:spcPts val="0"/>
              </a:spcAft>
              <a:tabLst>
                <a:tab pos="114300" algn="l"/>
                <a:tab pos="228600" algn="l"/>
              </a:tabLst>
            </a:pPr>
            <a:r>
              <a:rPr lang="en-US" sz="2300" b="1" baseline="30000"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8</a:t>
            </a: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And I will give to you and to your future descendants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1143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the land of your sojournings,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all the land of Canaan,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solidFill>
                  <a:srgbClr val="220000"/>
                </a:solidFill>
                <a:effectLst/>
                <a:latin typeface="Calibri" panose="020F0502020204030204" pitchFamily="34" charset="0"/>
                <a:ea typeface="Calibri" panose="020F0502020204030204" pitchFamily="34" charset="0"/>
                <a:cs typeface="SBL BibLit" panose="02000000000000000000" pitchFamily="2" charset="-79"/>
              </a:rPr>
              <a:t>			as an everlasting/irrevocable possession, </a:t>
            </a:r>
            <a:endParaRPr lang="en-US" sz="23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p>
            <a:pPr marL="0" marR="0" indent="457200">
              <a:spcBef>
                <a:spcPts val="0"/>
              </a:spcBef>
              <a:spcAft>
                <a:spcPts val="0"/>
              </a:spcAft>
              <a:tabLst>
                <a:tab pos="114300" algn="l"/>
                <a:tab pos="228600" algn="l"/>
              </a:tabLst>
            </a:pPr>
            <a:r>
              <a:rPr lang="en-US" sz="2300" b="1" dirty="0">
                <a:effectLst/>
                <a:latin typeface="Calibri" panose="020F0502020204030204" pitchFamily="34" charset="0"/>
                <a:ea typeface="Calibri" panose="020F0502020204030204" pitchFamily="34" charset="0"/>
                <a:cs typeface="SBL BibLit" panose="02000000000000000000" pitchFamily="2" charset="-79"/>
              </a:rPr>
              <a:t>	</a:t>
            </a:r>
            <a:r>
              <a:rPr lang="en-US" sz="2300" b="1" dirty="0">
                <a:effectLst/>
                <a:highlight>
                  <a:srgbClr val="FFFF00"/>
                </a:highlight>
                <a:latin typeface="Calibri" panose="020F0502020204030204" pitchFamily="34" charset="0"/>
                <a:ea typeface="Calibri" panose="020F0502020204030204" pitchFamily="34" charset="0"/>
                <a:cs typeface="SBL BibLit" panose="02000000000000000000" pitchFamily="2" charset="-79"/>
              </a:rPr>
              <a:t>and I will become their God.</a:t>
            </a:r>
            <a:endParaRPr lang="en-US" sz="23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Left Bracket 4">
            <a:extLst>
              <a:ext uri="{FF2B5EF4-FFF2-40B4-BE49-F238E27FC236}">
                <a16:creationId xmlns:a16="http://schemas.microsoft.com/office/drawing/2014/main" id="{BC28DC26-CDB3-4607-8A2F-3898ADD38444}"/>
              </a:ext>
            </a:extLst>
          </p:cNvPr>
          <p:cNvSpPr/>
          <p:nvPr/>
        </p:nvSpPr>
        <p:spPr>
          <a:xfrm>
            <a:off x="838200" y="3082833"/>
            <a:ext cx="267789" cy="1711189"/>
          </a:xfrm>
          <a:prstGeom prst="leftBracket">
            <a:avLst/>
          </a:prstGeom>
          <a:ln w="76200">
            <a:solidFill>
              <a:srgbClr val="22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20000"/>
              </a:solidFill>
            </a:endParaRPr>
          </a:p>
        </p:txBody>
      </p:sp>
    </p:spTree>
    <p:extLst>
      <p:ext uri="{BB962C8B-B14F-4D97-AF65-F5344CB8AC3E}">
        <p14:creationId xmlns:p14="http://schemas.microsoft.com/office/powerpoint/2010/main" val="588293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D8E64-BF97-489B-912D-E510D8C6F1DB}"/>
              </a:ext>
            </a:extLst>
          </p:cNvPr>
          <p:cNvSpPr>
            <a:spLocks noGrp="1"/>
          </p:cNvSpPr>
          <p:nvPr>
            <p:ph type="title"/>
          </p:nvPr>
        </p:nvSpPr>
        <p:spPr/>
        <p:txBody>
          <a:bodyPr/>
          <a:lstStyle/>
          <a:p>
            <a:pPr algn="ctr" defTabSz="548640">
              <a:lnSpc>
                <a:spcPct val="100000"/>
              </a:lnSpc>
              <a:spcBef>
                <a:spcPts val="0"/>
              </a:spcBef>
              <a:spcAft>
                <a:spcPts val="600"/>
              </a:spcAft>
            </a:pPr>
            <a:r>
              <a:rPr lang="en-US" sz="4400" b="1" dirty="0">
                <a:solidFill>
                  <a:srgbClr val="FFFFCC"/>
                </a:solidFill>
                <a:latin typeface="+mn-lt"/>
              </a:rPr>
              <a:t>Exodus 6:1–8</a:t>
            </a:r>
            <a:endParaRPr lang="en-US" dirty="0">
              <a:solidFill>
                <a:srgbClr val="FFFFCC"/>
              </a:solidFill>
              <a:latin typeface="+mn-lt"/>
            </a:endParaRPr>
          </a:p>
        </p:txBody>
      </p:sp>
      <p:graphicFrame>
        <p:nvGraphicFramePr>
          <p:cNvPr id="4" name="Content Placeholder 3">
            <a:extLst>
              <a:ext uri="{FF2B5EF4-FFF2-40B4-BE49-F238E27FC236}">
                <a16:creationId xmlns:a16="http://schemas.microsoft.com/office/drawing/2014/main" id="{BB79D070-75C2-4D07-9687-10A1986886EC}"/>
              </a:ext>
            </a:extLst>
          </p:cNvPr>
          <p:cNvGraphicFramePr>
            <a:graphicFrameLocks noGrp="1"/>
          </p:cNvGraphicFramePr>
          <p:nvPr>
            <p:ph idx="1"/>
          </p:nvPr>
        </p:nvGraphicFramePr>
        <p:xfrm>
          <a:off x="146648" y="1552755"/>
          <a:ext cx="12045351" cy="4754880"/>
        </p:xfrm>
        <a:graphic>
          <a:graphicData uri="http://schemas.openxmlformats.org/drawingml/2006/table">
            <a:tbl>
              <a:tblPr firstRow="1" firstCol="1" bandRow="1">
                <a:tableStyleId>{5C22544A-7EE6-4342-B048-85BDC9FD1C3A}</a:tableStyleId>
              </a:tblPr>
              <a:tblGrid>
                <a:gridCol w="3123423">
                  <a:extLst>
                    <a:ext uri="{9D8B030D-6E8A-4147-A177-3AD203B41FA5}">
                      <a16:colId xmlns:a16="http://schemas.microsoft.com/office/drawing/2014/main" val="1551962704"/>
                    </a:ext>
                  </a:extLst>
                </a:gridCol>
                <a:gridCol w="727304">
                  <a:extLst>
                    <a:ext uri="{9D8B030D-6E8A-4147-A177-3AD203B41FA5}">
                      <a16:colId xmlns:a16="http://schemas.microsoft.com/office/drawing/2014/main" val="3350426895"/>
                    </a:ext>
                  </a:extLst>
                </a:gridCol>
                <a:gridCol w="8194624">
                  <a:extLst>
                    <a:ext uri="{9D8B030D-6E8A-4147-A177-3AD203B41FA5}">
                      <a16:colId xmlns:a16="http://schemas.microsoft.com/office/drawing/2014/main" val="3210096590"/>
                    </a:ext>
                  </a:extLst>
                </a:gridCol>
              </a:tblGrid>
              <a:tr h="3913140">
                <a:tc>
                  <a:txBody>
                    <a:bodyPr/>
                    <a:lstStyle/>
                    <a:p>
                      <a:pPr marL="57150" marR="0" indent="0">
                        <a:lnSpc>
                          <a:spcPct val="100000"/>
                        </a:lnSpc>
                        <a:spcBef>
                          <a:spcPts val="0"/>
                        </a:spcBef>
                        <a:spcAft>
                          <a:spcPts val="0"/>
                        </a:spcAft>
                        <a:tabLst>
                          <a:tab pos="171450" algn="l"/>
                          <a:tab pos="330200" algn="l"/>
                          <a:tab pos="516255" algn="l"/>
                          <a:tab pos="673100" algn="l"/>
                          <a:tab pos="855345" algn="l"/>
                        </a:tabLst>
                      </a:pPr>
                      <a:endParaRPr lang="en-US" sz="2400" dirty="0">
                        <a:solidFill>
                          <a:srgbClr val="220000"/>
                        </a:solidFill>
                        <a:effectLst/>
                      </a:endParaRP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Narrative Preamble</a:t>
                      </a:r>
                      <a:endParaRPr lang="en-US" sz="4000" dirty="0">
                        <a:solidFill>
                          <a:srgbClr val="220000"/>
                        </a:solidFill>
                        <a:effectLst/>
                      </a:endParaRPr>
                    </a:p>
                    <a:p>
                      <a:pPr marL="57150" marR="0" indent="0">
                        <a:lnSpc>
                          <a:spcPct val="100000"/>
                        </a:lnSpc>
                        <a:spcBef>
                          <a:spcPts val="0"/>
                        </a:spcBef>
                        <a:spcAft>
                          <a:spcPts val="0"/>
                        </a:spcAft>
                        <a:tabLst>
                          <a:tab pos="171450" algn="l"/>
                          <a:tab pos="330200" algn="l"/>
                          <a:tab pos="516255" algn="l"/>
                          <a:tab pos="673100" algn="l"/>
                          <a:tab pos="855345" algn="l"/>
                        </a:tabLst>
                      </a:pPr>
                      <a:endParaRPr lang="en-US" sz="1400" dirty="0">
                        <a:solidFill>
                          <a:srgbClr val="220000"/>
                        </a:solidFill>
                        <a:effectLst/>
                      </a:endParaRP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A.		YHWH’s </a:t>
                      </a: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			Self-Introduction</a:t>
                      </a:r>
                      <a:endParaRPr lang="en-US" sz="1600" dirty="0">
                        <a:solidFill>
                          <a:srgbClr val="220000"/>
                        </a:solidFill>
                        <a:effectLst/>
                      </a:endParaRPr>
                    </a:p>
                    <a:p>
                      <a:pPr marL="57150" marR="0" indent="0">
                        <a:lnSpc>
                          <a:spcPct val="100000"/>
                        </a:lnSpc>
                        <a:spcBef>
                          <a:spcPts val="0"/>
                        </a:spcBef>
                        <a:spcAft>
                          <a:spcPts val="0"/>
                        </a:spcAft>
                        <a:tabLst>
                          <a:tab pos="171450" algn="l"/>
                          <a:tab pos="330200" algn="l"/>
                          <a:tab pos="516255" algn="l"/>
                          <a:tab pos="673100" algn="l"/>
                          <a:tab pos="855345" algn="l"/>
                        </a:tabLst>
                      </a:pPr>
                      <a:r>
                        <a:rPr lang="en-US" sz="1600" dirty="0">
                          <a:solidFill>
                            <a:srgbClr val="220000"/>
                          </a:solidFill>
                          <a:effectLst/>
                        </a:rPr>
                        <a:t> </a:t>
                      </a: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 B.	YHWH’s Past 				Commitments</a:t>
                      </a: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 </a:t>
                      </a: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 C.	YHWH’s Present 				Awareness</a:t>
                      </a:r>
                    </a:p>
                    <a:p>
                      <a:pPr marL="57150" marR="0" indent="0">
                        <a:lnSpc>
                          <a:spcPct val="100000"/>
                        </a:lnSpc>
                        <a:spcBef>
                          <a:spcPts val="0"/>
                        </a:spcBef>
                        <a:spcAft>
                          <a:spcPts val="0"/>
                        </a:spcAft>
                        <a:tabLst>
                          <a:tab pos="171450" algn="l"/>
                          <a:tab pos="330200" algn="l"/>
                          <a:tab pos="516255" algn="l"/>
                          <a:tab pos="673100" algn="l"/>
                          <a:tab pos="855345" algn="l"/>
                        </a:tabLst>
                      </a:pPr>
                      <a:r>
                        <a:rPr lang="en-US" sz="2400" dirty="0">
                          <a:solidFill>
                            <a:srgbClr val="220000"/>
                          </a:solidFill>
                          <a:effectLst/>
                        </a:rPr>
                        <a:t> </a:t>
                      </a:r>
                    </a:p>
                  </a:txBody>
                  <a:tcPr marL="27410" marR="27410" marT="0" marB="0">
                    <a:solidFill>
                      <a:srgbClr val="FFFF99"/>
                    </a:solidFill>
                  </a:tcPr>
                </a:tc>
                <a:tc>
                  <a:txBody>
                    <a:bodyPr/>
                    <a:lstStyle/>
                    <a:p>
                      <a:pPr marL="0" marR="0" indent="0" algn="ctr">
                        <a:lnSpc>
                          <a:spcPct val="100000"/>
                        </a:lnSpc>
                        <a:spcBef>
                          <a:spcPts val="0"/>
                        </a:spcBef>
                        <a:spcAft>
                          <a:spcPts val="0"/>
                        </a:spcAft>
                      </a:pPr>
                      <a:r>
                        <a:rPr lang="en-US" sz="2400" dirty="0">
                          <a:solidFill>
                            <a:srgbClr val="220000"/>
                          </a:solidFill>
                          <a:effectLst/>
                        </a:rPr>
                        <a:t>2a</a:t>
                      </a:r>
                    </a:p>
                    <a:p>
                      <a:pPr marL="0" marR="0" indent="0" algn="ctr">
                        <a:lnSpc>
                          <a:spcPct val="100000"/>
                        </a:lnSpc>
                        <a:spcBef>
                          <a:spcPts val="0"/>
                        </a:spcBef>
                        <a:spcAft>
                          <a:spcPts val="0"/>
                        </a:spcAft>
                      </a:pPr>
                      <a:r>
                        <a:rPr lang="en-US" sz="2400" dirty="0">
                          <a:solidFill>
                            <a:srgbClr val="220000"/>
                          </a:solidFill>
                          <a:effectLst/>
                        </a:rPr>
                        <a:t>2b</a:t>
                      </a:r>
                    </a:p>
                    <a:p>
                      <a:pPr marL="0" marR="0" indent="0" algn="ctr">
                        <a:lnSpc>
                          <a:spcPct val="100000"/>
                        </a:lnSpc>
                        <a:spcBef>
                          <a:spcPts val="0"/>
                        </a:spcBef>
                        <a:spcAft>
                          <a:spcPts val="0"/>
                        </a:spcAft>
                      </a:pPr>
                      <a:r>
                        <a:rPr lang="en-US" sz="2400" dirty="0">
                          <a:solidFill>
                            <a:srgbClr val="220000"/>
                          </a:solidFill>
                          <a:effectLst/>
                        </a:rPr>
                        <a:t>2c</a:t>
                      </a:r>
                    </a:p>
                    <a:p>
                      <a:pPr marL="0" marR="0" indent="0" algn="ctr">
                        <a:lnSpc>
                          <a:spcPct val="100000"/>
                        </a:lnSpc>
                        <a:spcBef>
                          <a:spcPts val="0"/>
                        </a:spcBef>
                        <a:spcAft>
                          <a:spcPts val="0"/>
                        </a:spcAft>
                      </a:pPr>
                      <a:r>
                        <a:rPr lang="en-US" sz="2400" dirty="0">
                          <a:solidFill>
                            <a:srgbClr val="220000"/>
                          </a:solidFill>
                          <a:effectLst/>
                        </a:rPr>
                        <a:t>3a</a:t>
                      </a:r>
                    </a:p>
                    <a:p>
                      <a:pPr marL="0" marR="0" indent="0" algn="ctr">
                        <a:lnSpc>
                          <a:spcPct val="100000"/>
                        </a:lnSpc>
                        <a:spcBef>
                          <a:spcPts val="0"/>
                        </a:spcBef>
                        <a:spcAft>
                          <a:spcPts val="0"/>
                        </a:spcAft>
                      </a:pPr>
                      <a:r>
                        <a:rPr lang="en-US" sz="2400" dirty="0">
                          <a:solidFill>
                            <a:srgbClr val="220000"/>
                          </a:solidFill>
                          <a:effectLst/>
                        </a:rPr>
                        <a:t>3b</a:t>
                      </a:r>
                    </a:p>
                    <a:p>
                      <a:pPr marL="0" marR="0" indent="0" algn="ctr">
                        <a:lnSpc>
                          <a:spcPct val="100000"/>
                        </a:lnSpc>
                        <a:spcBef>
                          <a:spcPts val="0"/>
                        </a:spcBef>
                        <a:spcAft>
                          <a:spcPts val="0"/>
                        </a:spcAft>
                      </a:pPr>
                      <a:r>
                        <a:rPr lang="en-US" sz="2400" dirty="0">
                          <a:solidFill>
                            <a:srgbClr val="220000"/>
                          </a:solidFill>
                          <a:effectLst/>
                        </a:rPr>
                        <a:t>4a</a:t>
                      </a:r>
                    </a:p>
                    <a:p>
                      <a:pPr marL="0" marR="0" indent="0" algn="ctr">
                        <a:lnSpc>
                          <a:spcPct val="100000"/>
                        </a:lnSpc>
                        <a:spcBef>
                          <a:spcPts val="0"/>
                        </a:spcBef>
                        <a:spcAft>
                          <a:spcPts val="0"/>
                        </a:spcAft>
                      </a:pPr>
                      <a:r>
                        <a:rPr lang="en-US" sz="2400" dirty="0">
                          <a:solidFill>
                            <a:srgbClr val="220000"/>
                          </a:solidFill>
                          <a:effectLst/>
                        </a:rPr>
                        <a:t>4b</a:t>
                      </a:r>
                    </a:p>
                    <a:p>
                      <a:pPr marL="0" marR="0" indent="0" algn="ctr">
                        <a:lnSpc>
                          <a:spcPct val="100000"/>
                        </a:lnSpc>
                        <a:spcBef>
                          <a:spcPts val="0"/>
                        </a:spcBef>
                        <a:spcAft>
                          <a:spcPts val="0"/>
                        </a:spcAft>
                      </a:pPr>
                      <a:r>
                        <a:rPr lang="en-US" sz="2400" dirty="0">
                          <a:solidFill>
                            <a:srgbClr val="220000"/>
                          </a:solidFill>
                          <a:effectLst/>
                        </a:rPr>
                        <a:t>4c</a:t>
                      </a:r>
                    </a:p>
                    <a:p>
                      <a:pPr marL="0" marR="0" indent="0" algn="ctr">
                        <a:lnSpc>
                          <a:spcPct val="100000"/>
                        </a:lnSpc>
                        <a:spcBef>
                          <a:spcPts val="0"/>
                        </a:spcBef>
                        <a:spcAft>
                          <a:spcPts val="0"/>
                        </a:spcAft>
                      </a:pPr>
                      <a:r>
                        <a:rPr lang="en-US" sz="2400" dirty="0">
                          <a:solidFill>
                            <a:srgbClr val="220000"/>
                          </a:solidFill>
                          <a:effectLst/>
                        </a:rPr>
                        <a:t>5a</a:t>
                      </a:r>
                    </a:p>
                    <a:p>
                      <a:pPr marL="0" marR="0" indent="0" algn="ctr">
                        <a:lnSpc>
                          <a:spcPct val="100000"/>
                        </a:lnSpc>
                        <a:spcBef>
                          <a:spcPts val="0"/>
                        </a:spcBef>
                        <a:spcAft>
                          <a:spcPts val="0"/>
                        </a:spcAft>
                      </a:pPr>
                      <a:r>
                        <a:rPr lang="en-US" sz="2400" dirty="0">
                          <a:solidFill>
                            <a:srgbClr val="220000"/>
                          </a:solidFill>
                          <a:effectLst/>
                        </a:rPr>
                        <a:t>5b</a:t>
                      </a:r>
                    </a:p>
                    <a:p>
                      <a:pPr marL="0" marR="0" indent="0" algn="ctr">
                        <a:lnSpc>
                          <a:spcPct val="100000"/>
                        </a:lnSpc>
                        <a:spcBef>
                          <a:spcPts val="0"/>
                        </a:spcBef>
                        <a:spcAft>
                          <a:spcPts val="0"/>
                        </a:spcAft>
                      </a:pPr>
                      <a:r>
                        <a:rPr lang="en-US" sz="2400" dirty="0">
                          <a:solidFill>
                            <a:srgbClr val="220000"/>
                          </a:solidFill>
                          <a:effectLst/>
                        </a:rPr>
                        <a:t>5c</a:t>
                      </a:r>
                    </a:p>
                    <a:p>
                      <a:pPr marL="0" marR="0" indent="0" algn="ctr">
                        <a:lnSpc>
                          <a:spcPct val="100000"/>
                        </a:lnSpc>
                        <a:spcBef>
                          <a:spcPts val="0"/>
                        </a:spcBef>
                        <a:spcAft>
                          <a:spcPts val="0"/>
                        </a:spcAft>
                      </a:pPr>
                      <a:r>
                        <a:rPr lang="en-US" sz="2400" dirty="0">
                          <a:solidFill>
                            <a:srgbClr val="220000"/>
                          </a:solidFill>
                          <a:effectLst/>
                        </a:rPr>
                        <a:t> </a:t>
                      </a:r>
                    </a:p>
                    <a:p>
                      <a:pPr marL="0" marR="0" indent="0" algn="ctr">
                        <a:lnSpc>
                          <a:spcPct val="100000"/>
                        </a:lnSpc>
                        <a:spcBef>
                          <a:spcPts val="0"/>
                        </a:spcBef>
                        <a:spcAft>
                          <a:spcPts val="0"/>
                        </a:spcAft>
                      </a:pPr>
                      <a:endParaRPr lang="en-US" sz="24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27410" marR="27410" marT="0" marB="0">
                    <a:solidFill>
                      <a:srgbClr val="FFFF99"/>
                    </a:solidFill>
                  </a:tcPr>
                </a:tc>
                <a:tc>
                  <a:txBody>
                    <a:bodyPr/>
                    <a:lstStyle/>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God spoke to Moses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and said to him,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highlight>
                            <a:srgbClr val="00FF00"/>
                          </a:highlight>
                        </a:rPr>
                        <a:t>“I am YHWH.</a:t>
                      </a:r>
                      <a:endParaRPr lang="en-US" sz="2400" dirty="0">
                        <a:solidFill>
                          <a:srgbClr val="220000"/>
                        </a:solidFill>
                        <a:effectLst/>
                      </a:endParaRP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I appeared to Abraham, to Isaac, and to Jacob, as El Shaddai,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but by my name YHWH I did not make myself known to them.</a:t>
                      </a:r>
                    </a:p>
                    <a:p>
                      <a:pPr marL="0" marR="0" indent="0">
                        <a:lnSpc>
                          <a:spcPct val="100000"/>
                        </a:lnSpc>
                        <a:spcBef>
                          <a:spcPts val="0"/>
                        </a:spcBef>
                        <a:spcAft>
                          <a:spcPts val="0"/>
                        </a:spcAft>
                        <a:tabLst>
                          <a:tab pos="217170" algn="l"/>
                          <a:tab pos="445770" algn="l"/>
                          <a:tab pos="674370" algn="l"/>
                          <a:tab pos="902970" algn="l"/>
                          <a:tab pos="1131570" algn="l"/>
                        </a:tabLst>
                      </a:pPr>
                      <a:r>
                        <a:rPr lang="en-US" sz="2400" u="sng" dirty="0">
                          <a:solidFill>
                            <a:srgbClr val="220000"/>
                          </a:solidFill>
                          <a:effectLst/>
                        </a:rPr>
                        <a:t>I also established my covenant with them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	to give them the land of Canaan,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				 the land in which they lived as sojourners.</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Moreover, I have heard the groaning of the people of Israel </a:t>
                      </a:r>
                    </a:p>
                    <a:p>
                      <a:pPr marL="0" marR="0" indent="0">
                        <a:lnSpc>
                          <a:spcPct val="100000"/>
                        </a:lnSpc>
                        <a:spcBef>
                          <a:spcPts val="0"/>
                        </a:spcBef>
                        <a:spcAft>
                          <a:spcPts val="0"/>
                        </a:spcAft>
                        <a:tabLst>
                          <a:tab pos="217170" algn="l"/>
                          <a:tab pos="445770" algn="l"/>
                          <a:tab pos="674370" algn="l"/>
                          <a:tab pos="902970" algn="l"/>
                          <a:tab pos="1131570" algn="l"/>
                        </a:tabLst>
                      </a:pPr>
                      <a:r>
                        <a:rPr lang="en-US" sz="2400" dirty="0">
                          <a:solidFill>
                            <a:srgbClr val="220000"/>
                          </a:solidFill>
                          <a:effectLst/>
                        </a:rPr>
                        <a:t>	whom the Egyptians have enslaved, </a:t>
                      </a:r>
                    </a:p>
                    <a:p>
                      <a:pPr marL="0" marR="0" indent="0">
                        <a:lnSpc>
                          <a:spcPct val="100000"/>
                        </a:lnSpc>
                        <a:spcBef>
                          <a:spcPts val="0"/>
                        </a:spcBef>
                        <a:spcAft>
                          <a:spcPts val="0"/>
                        </a:spcAft>
                        <a:tabLst>
                          <a:tab pos="217170" algn="l"/>
                          <a:tab pos="445770" algn="l"/>
                          <a:tab pos="674370" algn="l"/>
                          <a:tab pos="902970" algn="l"/>
                          <a:tab pos="1131570" algn="l"/>
                        </a:tabLst>
                      </a:pPr>
                      <a:r>
                        <a:rPr lang="en-US" sz="2400" u="sng" dirty="0">
                          <a:solidFill>
                            <a:srgbClr val="220000"/>
                          </a:solidFill>
                          <a:effectLst/>
                        </a:rPr>
                        <a:t>and I have remembered my covenant</a:t>
                      </a:r>
                      <a:r>
                        <a:rPr lang="en-US" sz="2400" dirty="0">
                          <a:solidFill>
                            <a:srgbClr val="220000"/>
                          </a:solidFill>
                          <a:effectLst/>
                        </a:rPr>
                        <a:t>.</a:t>
                      </a:r>
                    </a:p>
                    <a:p>
                      <a:pPr marL="0" marR="0" indent="0">
                        <a:lnSpc>
                          <a:spcPct val="100000"/>
                        </a:lnSpc>
                        <a:spcBef>
                          <a:spcPts val="0"/>
                        </a:spcBef>
                        <a:spcAft>
                          <a:spcPts val="0"/>
                        </a:spcAft>
                        <a:tabLst>
                          <a:tab pos="217170" algn="l"/>
                          <a:tab pos="445770" algn="l"/>
                          <a:tab pos="674370" algn="l"/>
                          <a:tab pos="902970" algn="l"/>
                          <a:tab pos="1131570" algn="l"/>
                        </a:tabLst>
                      </a:pPr>
                      <a:endParaRPr lang="en-US" sz="2400"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27410" marR="27410" marT="0" marB="0">
                    <a:solidFill>
                      <a:srgbClr val="FFFF99"/>
                    </a:solidFill>
                  </a:tcPr>
                </a:tc>
                <a:extLst>
                  <a:ext uri="{0D108BD9-81ED-4DB2-BD59-A6C34878D82A}">
                    <a16:rowId xmlns:a16="http://schemas.microsoft.com/office/drawing/2014/main" val="3710620827"/>
                  </a:ext>
                </a:extLst>
              </a:tr>
            </a:tbl>
          </a:graphicData>
        </a:graphic>
      </p:graphicFrame>
      <p:sp>
        <p:nvSpPr>
          <p:cNvPr id="5" name="Left Brace 4">
            <a:extLst>
              <a:ext uri="{FF2B5EF4-FFF2-40B4-BE49-F238E27FC236}">
                <a16:creationId xmlns:a16="http://schemas.microsoft.com/office/drawing/2014/main" id="{E664012E-91E4-4B99-9FB3-59B0B8B95F6E}"/>
              </a:ext>
            </a:extLst>
          </p:cNvPr>
          <p:cNvSpPr/>
          <p:nvPr/>
        </p:nvSpPr>
        <p:spPr>
          <a:xfrm>
            <a:off x="3204357" y="1660052"/>
            <a:ext cx="133350" cy="547413"/>
          </a:xfrm>
          <a:prstGeom prst="lef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7" name="Left Brace 6">
            <a:extLst>
              <a:ext uri="{FF2B5EF4-FFF2-40B4-BE49-F238E27FC236}">
                <a16:creationId xmlns:a16="http://schemas.microsoft.com/office/drawing/2014/main" id="{DA392933-CB0D-47BC-8F16-2FD271DBD91A}"/>
              </a:ext>
            </a:extLst>
          </p:cNvPr>
          <p:cNvSpPr/>
          <p:nvPr/>
        </p:nvSpPr>
        <p:spPr>
          <a:xfrm>
            <a:off x="3195070" y="3459898"/>
            <a:ext cx="133350" cy="940594"/>
          </a:xfrm>
          <a:prstGeom prst="lef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D2E29FCA-1AC6-4B12-A20E-6BF91B391042}"/>
              </a:ext>
            </a:extLst>
          </p:cNvPr>
          <p:cNvSpPr/>
          <p:nvPr/>
        </p:nvSpPr>
        <p:spPr>
          <a:xfrm>
            <a:off x="3204357" y="2293639"/>
            <a:ext cx="133350" cy="1079413"/>
          </a:xfrm>
          <a:prstGeom prst="lef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9" name="Left Brace 8">
            <a:extLst>
              <a:ext uri="{FF2B5EF4-FFF2-40B4-BE49-F238E27FC236}">
                <a16:creationId xmlns:a16="http://schemas.microsoft.com/office/drawing/2014/main" id="{D644D620-8F19-4790-B766-FC4B3F682A18}"/>
              </a:ext>
            </a:extLst>
          </p:cNvPr>
          <p:cNvSpPr/>
          <p:nvPr/>
        </p:nvSpPr>
        <p:spPr>
          <a:xfrm>
            <a:off x="3600450" y="6267450"/>
            <a:ext cx="133350" cy="94059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9460F5FE-607E-4BCA-B237-E63C1454CF7A}"/>
              </a:ext>
            </a:extLst>
          </p:cNvPr>
          <p:cNvCxnSpPr>
            <a:cxnSpLocks/>
          </p:cNvCxnSpPr>
          <p:nvPr/>
        </p:nvCxnSpPr>
        <p:spPr>
          <a:xfrm>
            <a:off x="2831284" y="4955142"/>
            <a:ext cx="363786"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BB5540B6-6AB2-4ADC-B8D0-A551D40C8782}"/>
              </a:ext>
            </a:extLst>
          </p:cNvPr>
          <p:cNvCxnSpPr>
            <a:cxnSpLocks/>
          </p:cNvCxnSpPr>
          <p:nvPr/>
        </p:nvCxnSpPr>
        <p:spPr>
          <a:xfrm flipV="1">
            <a:off x="2814269" y="3927360"/>
            <a:ext cx="390088" cy="1133"/>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C43FB40-603D-4682-9FF1-A062E86095CF}"/>
              </a:ext>
            </a:extLst>
          </p:cNvPr>
          <p:cNvCxnSpPr>
            <a:cxnSpLocks/>
          </p:cNvCxnSpPr>
          <p:nvPr/>
        </p:nvCxnSpPr>
        <p:spPr>
          <a:xfrm>
            <a:off x="2814269" y="2833345"/>
            <a:ext cx="39871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2274A170-6670-4E7F-82C0-BF2A31B1BAFF}"/>
              </a:ext>
            </a:extLst>
          </p:cNvPr>
          <p:cNvCxnSpPr>
            <a:cxnSpLocks/>
          </p:cNvCxnSpPr>
          <p:nvPr/>
        </p:nvCxnSpPr>
        <p:spPr>
          <a:xfrm flipV="1">
            <a:off x="2666716" y="1392105"/>
            <a:ext cx="537878" cy="2834"/>
          </a:xfrm>
          <a:prstGeom prst="line">
            <a:avLst/>
          </a:prstGeom>
          <a:ln w="28575"/>
        </p:spPr>
        <p:style>
          <a:lnRef idx="1">
            <a:schemeClr val="dk1"/>
          </a:lnRef>
          <a:fillRef idx="0">
            <a:schemeClr val="dk1"/>
          </a:fillRef>
          <a:effectRef idx="0">
            <a:schemeClr val="dk1"/>
          </a:effectRef>
          <a:fontRef idx="minor">
            <a:schemeClr val="tx1"/>
          </a:fontRef>
        </p:style>
      </p:cxnSp>
      <p:sp>
        <p:nvSpPr>
          <p:cNvPr id="3" name="Left Brace 2">
            <a:extLst>
              <a:ext uri="{FF2B5EF4-FFF2-40B4-BE49-F238E27FC236}">
                <a16:creationId xmlns:a16="http://schemas.microsoft.com/office/drawing/2014/main" id="{70F66EE9-1029-5097-EBE7-18E1112FF861}"/>
              </a:ext>
            </a:extLst>
          </p:cNvPr>
          <p:cNvSpPr/>
          <p:nvPr/>
        </p:nvSpPr>
        <p:spPr>
          <a:xfrm>
            <a:off x="3195070" y="4483936"/>
            <a:ext cx="133350" cy="940594"/>
          </a:xfrm>
          <a:prstGeom prst="lef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242188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5E7B8-81BA-42ED-A972-057710F5A437}"/>
              </a:ext>
            </a:extLst>
          </p:cNvPr>
          <p:cNvSpPr>
            <a:spLocks noGrp="1"/>
          </p:cNvSpPr>
          <p:nvPr>
            <p:ph type="title"/>
          </p:nvPr>
        </p:nvSpPr>
        <p:spPr>
          <a:xfrm>
            <a:off x="838200" y="631638"/>
            <a:ext cx="10515600" cy="939800"/>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The Covenantal Significance of Exodus 6:6–8</a:t>
            </a:r>
          </a:p>
        </p:txBody>
      </p:sp>
      <p:sp>
        <p:nvSpPr>
          <p:cNvPr id="3" name="Content Placeholder 2">
            <a:extLst>
              <a:ext uri="{FF2B5EF4-FFF2-40B4-BE49-F238E27FC236}">
                <a16:creationId xmlns:a16="http://schemas.microsoft.com/office/drawing/2014/main" id="{C5D10191-D845-4EDA-951E-6FE535FBEFE3}"/>
              </a:ext>
            </a:extLst>
          </p:cNvPr>
          <p:cNvSpPr>
            <a:spLocks noGrp="1"/>
          </p:cNvSpPr>
          <p:nvPr>
            <p:ph idx="1"/>
          </p:nvPr>
        </p:nvSpPr>
        <p:spPr>
          <a:xfrm>
            <a:off x="742950" y="1973655"/>
            <a:ext cx="10715626" cy="4693844"/>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Exodus 6:7–8 perceives the fulfillment of these promises as a future event, but in Moses’ demands before Pharaoh he repeatedly identified YHWH as “the God of Israel” (</a:t>
            </a:r>
            <a:r>
              <a:rPr lang="en-US" sz="3600" b="1" i="1" dirty="0" err="1">
                <a:solidFill>
                  <a:srgbClr val="FFFFCC"/>
                </a:solidFill>
                <a:effectLst/>
                <a:ea typeface="Times New Roman" panose="02020603050405020304" pitchFamily="18" charset="0"/>
              </a:rPr>
              <a:t>ʾĕlōhe</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yiśrāʾēl</a:t>
            </a:r>
            <a:r>
              <a:rPr lang="en-US" sz="3600" b="1" dirty="0">
                <a:solidFill>
                  <a:srgbClr val="FFFFCC"/>
                </a:solidFill>
                <a:effectLst/>
                <a:ea typeface="Times New Roman" panose="02020603050405020304" pitchFamily="18" charset="0"/>
              </a:rPr>
              <a:t>, Exod 5:1) and “the God of the Hebrews” (</a:t>
            </a:r>
            <a:r>
              <a:rPr lang="en-US" sz="3600" b="1" i="1" dirty="0" err="1">
                <a:solidFill>
                  <a:srgbClr val="FFFFCC"/>
                </a:solidFill>
                <a:effectLst/>
                <a:ea typeface="Times New Roman" panose="02020603050405020304" pitchFamily="18" charset="0"/>
              </a:rPr>
              <a:t>ʾĕlōhe</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hāʿibrîm</a:t>
            </a:r>
            <a:r>
              <a:rPr lang="en-US" sz="3600" b="1" i="1" dirty="0">
                <a:solidFill>
                  <a:srgbClr val="FFFFCC"/>
                </a:solidFill>
                <a:effectLst/>
                <a:ea typeface="Times New Roman" panose="02020603050405020304" pitchFamily="18" charset="0"/>
              </a:rPr>
              <a:t>; </a:t>
            </a:r>
            <a:r>
              <a:rPr lang="en-US" sz="3600" b="1" dirty="0">
                <a:solidFill>
                  <a:srgbClr val="FFFFCC"/>
                </a:solidFill>
                <a:effectLst/>
                <a:ea typeface="Times New Roman" panose="02020603050405020304" pitchFamily="18" charset="0"/>
              </a:rPr>
              <a:t>Exod 3:18; 5:3; 7:16; 9:1, 13; 10:3), suggesting that in God’s mind this relationship already existed. </a:t>
            </a:r>
            <a:endParaRPr lang="en-US" sz="3200" dirty="0">
              <a:solidFill>
                <a:srgbClr val="FFFFCC"/>
              </a:solidFill>
            </a:endParaRPr>
          </a:p>
        </p:txBody>
      </p:sp>
    </p:spTree>
    <p:extLst>
      <p:ext uri="{BB962C8B-B14F-4D97-AF65-F5344CB8AC3E}">
        <p14:creationId xmlns:p14="http://schemas.microsoft.com/office/powerpoint/2010/main" val="2102530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5E7B8-81BA-42ED-A972-057710F5A437}"/>
              </a:ext>
            </a:extLst>
          </p:cNvPr>
          <p:cNvSpPr>
            <a:spLocks noGrp="1"/>
          </p:cNvSpPr>
          <p:nvPr>
            <p:ph type="title"/>
          </p:nvPr>
        </p:nvSpPr>
        <p:spPr>
          <a:xfrm>
            <a:off x="838200" y="517808"/>
            <a:ext cx="10515600" cy="939800"/>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The Covenantal Significance of Exodus 6:6–8</a:t>
            </a:r>
          </a:p>
        </p:txBody>
      </p:sp>
      <p:sp>
        <p:nvSpPr>
          <p:cNvPr id="3" name="Content Placeholder 2">
            <a:extLst>
              <a:ext uri="{FF2B5EF4-FFF2-40B4-BE49-F238E27FC236}">
                <a16:creationId xmlns:a16="http://schemas.microsoft.com/office/drawing/2014/main" id="{C5D10191-D845-4EDA-951E-6FE535FBEFE3}"/>
              </a:ext>
            </a:extLst>
          </p:cNvPr>
          <p:cNvSpPr>
            <a:spLocks noGrp="1"/>
          </p:cNvSpPr>
          <p:nvPr>
            <p:ph idx="1"/>
          </p:nvPr>
        </p:nvSpPr>
        <p:spPr>
          <a:xfrm>
            <a:off x="642796" y="1457608"/>
            <a:ext cx="10827945" cy="5209892"/>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YHWH’s reiteration of the original promises reminds us that, in their essence, the covenant that YHWH made with the ancestors and the one he made with the exodus generation were one and the same.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However, the time-space formalization of the relationship must await the confirmation of this covenant with the ancestors’ descendants at Sinai (Exod 19–24).</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219632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7D3CF-4BC8-4D3C-B33F-93F2A75A4EA7}"/>
              </a:ext>
            </a:extLst>
          </p:cNvPr>
          <p:cNvSpPr>
            <a:spLocks noGrp="1"/>
          </p:cNvSpPr>
          <p:nvPr>
            <p:ph type="title"/>
          </p:nvPr>
        </p:nvSpPr>
        <p:spPr/>
        <p:txBody>
          <a:bodyPr/>
          <a:lstStyle/>
          <a:p>
            <a:pPr defTabSz="548640">
              <a:lnSpc>
                <a:spcPct val="100000"/>
              </a:lnSpc>
              <a:spcBef>
                <a:spcPts val="0"/>
              </a:spcBef>
              <a:spcAft>
                <a:spcPts val="600"/>
              </a:spcAft>
            </a:pPr>
            <a:endParaRPr lang="en-US">
              <a:solidFill>
                <a:srgbClr val="FFFFCC"/>
              </a:solidFill>
            </a:endParaRPr>
          </a:p>
        </p:txBody>
      </p:sp>
      <p:pic>
        <p:nvPicPr>
          <p:cNvPr id="5" name="Content Placeholder 4" descr="Diagram&#10;&#10;Description automatically generated">
            <a:extLst>
              <a:ext uri="{FF2B5EF4-FFF2-40B4-BE49-F238E27FC236}">
                <a16:creationId xmlns:a16="http://schemas.microsoft.com/office/drawing/2014/main" id="{9E2D7161-905B-4C59-AD17-26E80AB9A7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2727" y="410349"/>
            <a:ext cx="11172548" cy="6398823"/>
          </a:xfrm>
        </p:spPr>
      </p:pic>
    </p:spTree>
    <p:extLst>
      <p:ext uri="{BB962C8B-B14F-4D97-AF65-F5344CB8AC3E}">
        <p14:creationId xmlns:p14="http://schemas.microsoft.com/office/powerpoint/2010/main" val="3615778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F2803-E502-53ED-7230-F788285BC1D3}"/>
              </a:ext>
            </a:extLst>
          </p:cNvPr>
          <p:cNvSpPr>
            <a:spLocks noGrp="1"/>
          </p:cNvSpPr>
          <p:nvPr>
            <p:ph type="title"/>
          </p:nvPr>
        </p:nvSpPr>
        <p:spPr>
          <a:xfrm>
            <a:off x="634428" y="926896"/>
            <a:ext cx="10515600" cy="662397"/>
          </a:xfrm>
        </p:spPr>
        <p:txBody>
          <a:bodyPr>
            <a:normAutofit/>
          </a:bodyPr>
          <a:lstStyle/>
          <a:p>
            <a:pPr>
              <a:tabLst>
                <a:tab pos="461963" algn="l"/>
              </a:tabLst>
            </a:pPr>
            <a:r>
              <a:rPr lang="en-US" sz="3600" b="1" dirty="0">
                <a:solidFill>
                  <a:srgbClr val="FFFFCC"/>
                </a:solidFill>
                <a:latin typeface="+mn-lt"/>
              </a:rPr>
              <a:t>1.	Introduction to the Exodus</a:t>
            </a:r>
          </a:p>
        </p:txBody>
      </p:sp>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498835" y="1913859"/>
            <a:ext cx="11171550" cy="4750891"/>
          </a:xfrm>
        </p:spPr>
        <p:txBody>
          <a:bodyPr>
            <a:normAutofit/>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While tradition treats Genesis to Deuteronomy as a unity, that is, the Torah, Genesis functions as a prologue, and Deuteronomy as the epilogue to the main event, the Exodus of Israel from Egypt and the constitution of these descendants of Abraham, Isaac and Jacob as the people of YHWH at Sinai. </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The narratives describing the Exodus and related events take up the entire books of Exodus, Leviticus, and Numbers. </a:t>
            </a:r>
          </a:p>
        </p:txBody>
      </p:sp>
    </p:spTree>
    <p:extLst>
      <p:ext uri="{BB962C8B-B14F-4D97-AF65-F5344CB8AC3E}">
        <p14:creationId xmlns:p14="http://schemas.microsoft.com/office/powerpoint/2010/main" val="17630907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58345-C6AF-4A21-853E-EEB03DB2037D}"/>
              </a:ext>
            </a:extLst>
          </p:cNvPr>
          <p:cNvSpPr>
            <a:spLocks noGrp="1"/>
          </p:cNvSpPr>
          <p:nvPr>
            <p:ph type="title"/>
          </p:nvPr>
        </p:nvSpPr>
        <p:spPr>
          <a:xfrm>
            <a:off x="838200" y="681038"/>
            <a:ext cx="10515600" cy="1325563"/>
          </a:xfrm>
        </p:spPr>
        <p:txBody>
          <a:bodyPr>
            <a:normAutofit/>
          </a:bodyPr>
          <a:lstStyle/>
          <a:p>
            <a:pPr defTabSz="548640">
              <a:lnSpc>
                <a:spcPct val="100000"/>
              </a:lnSpc>
              <a:spcBef>
                <a:spcPts val="0"/>
              </a:spcBef>
              <a:spcAft>
                <a:spcPts val="600"/>
              </a:spcAft>
              <a:tabLst>
                <a:tab pos="457200" algn="l"/>
              </a:tabLst>
            </a:pPr>
            <a:r>
              <a:rPr lang="en-US" sz="3600" b="1" dirty="0">
                <a:solidFill>
                  <a:srgbClr val="FFFFCC"/>
                </a:solidFill>
                <a:latin typeface="+mn-lt"/>
              </a:rPr>
              <a:t>2.	The Divine Preamble to the Covenant Ratification</a:t>
            </a:r>
            <a:br>
              <a:rPr lang="en-US" sz="3600" b="1" dirty="0">
                <a:solidFill>
                  <a:srgbClr val="FFFFCC"/>
                </a:solidFill>
                <a:latin typeface="+mn-lt"/>
              </a:rPr>
            </a:br>
            <a:r>
              <a:rPr lang="en-US" sz="3600" b="1" dirty="0">
                <a:solidFill>
                  <a:srgbClr val="FFFFCC"/>
                </a:solidFill>
                <a:latin typeface="+mn-lt"/>
              </a:rPr>
              <a:t>	</a:t>
            </a:r>
            <a:r>
              <a:rPr lang="en-US" sz="2800" b="1" dirty="0">
                <a:solidFill>
                  <a:srgbClr val="FFFFCC"/>
                </a:solidFill>
                <a:latin typeface="+mn-lt"/>
              </a:rPr>
              <a:t>	(Exodus 19:4–6)</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C1CB0354-531E-4496-8FB5-EAA0E349B2DF}"/>
              </a:ext>
            </a:extLst>
          </p:cNvPr>
          <p:cNvSpPr>
            <a:spLocks noGrp="1"/>
          </p:cNvSpPr>
          <p:nvPr>
            <p:ph idx="1"/>
          </p:nvPr>
        </p:nvSpPr>
        <p:spPr>
          <a:xfrm>
            <a:off x="838200" y="2743200"/>
            <a:ext cx="10515600" cy="3433762"/>
          </a:xfrm>
        </p:spPr>
        <p:txBody>
          <a:bodyPr>
            <a:normAutofit/>
          </a:bodyPr>
          <a:lstStyle/>
          <a:p>
            <a:pPr marL="0" indent="0" defTabSz="548640">
              <a:lnSpc>
                <a:spcPct val="100000"/>
              </a:lnSpc>
              <a:spcBef>
                <a:spcPts val="0"/>
              </a:spcBef>
              <a:spcAft>
                <a:spcPts val="600"/>
              </a:spcAft>
              <a:buNone/>
            </a:pPr>
            <a:r>
              <a:rPr lang="en-US" sz="4000" b="1" baseline="30000" dirty="0">
                <a:solidFill>
                  <a:srgbClr val="FFFFCC"/>
                </a:solidFill>
              </a:rPr>
              <a:t>4</a:t>
            </a:r>
            <a:r>
              <a:rPr lang="en-US" sz="4000" b="1" dirty="0">
                <a:solidFill>
                  <a:srgbClr val="FFFFCC"/>
                </a:solidFill>
              </a:rPr>
              <a:t> “You yourselves have seen what I did to the Egyptians, and how I carried you on eagles' wings and brought you to myself.</a:t>
            </a:r>
          </a:p>
          <a:p>
            <a:pPr marL="0" indent="0" defTabSz="548640">
              <a:lnSpc>
                <a:spcPct val="100000"/>
              </a:lnSpc>
              <a:spcBef>
                <a:spcPts val="0"/>
              </a:spcBef>
              <a:spcAft>
                <a:spcPts val="600"/>
              </a:spcAft>
              <a:buNone/>
            </a:pPr>
            <a:endParaRPr lang="en-US" sz="3600" b="1" dirty="0">
              <a:solidFill>
                <a:srgbClr val="FFFF99"/>
              </a:solidFill>
            </a:endParaRPr>
          </a:p>
        </p:txBody>
      </p:sp>
    </p:spTree>
    <p:extLst>
      <p:ext uri="{BB962C8B-B14F-4D97-AF65-F5344CB8AC3E}">
        <p14:creationId xmlns:p14="http://schemas.microsoft.com/office/powerpoint/2010/main" val="37965462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FC170D-E94F-48F5-9831-5D4F250B34F6}"/>
              </a:ext>
            </a:extLst>
          </p:cNvPr>
          <p:cNvSpPr>
            <a:spLocks noGrp="1"/>
          </p:cNvSpPr>
          <p:nvPr>
            <p:ph idx="1"/>
          </p:nvPr>
        </p:nvSpPr>
        <p:spPr>
          <a:xfrm>
            <a:off x="591016" y="871870"/>
            <a:ext cx="10939346" cy="5729652"/>
          </a:xfrm>
        </p:spPr>
        <p:txBody>
          <a:bodyPr>
            <a:noAutofit/>
          </a:bodyPr>
          <a:lstStyle/>
          <a:p>
            <a:pPr>
              <a:lnSpc>
                <a:spcPct val="100000"/>
              </a:lnSpc>
            </a:pPr>
            <a:r>
              <a:rPr lang="en-US" sz="3600" b="1" dirty="0">
                <a:solidFill>
                  <a:srgbClr val="FFFFCC"/>
                </a:solidFill>
              </a:rPr>
              <a:t>Exod 19:4–6</a:t>
            </a:r>
          </a:p>
          <a:p>
            <a:pPr marL="0" indent="0">
              <a:lnSpc>
                <a:spcPct val="100000"/>
              </a:lnSpc>
              <a:buNone/>
            </a:pPr>
            <a:r>
              <a:rPr lang="en-US" sz="4000" b="1" baseline="30000" dirty="0">
                <a:solidFill>
                  <a:srgbClr val="FFFFCC"/>
                </a:solidFill>
              </a:rPr>
              <a:t>5</a:t>
            </a:r>
            <a:r>
              <a:rPr lang="en-US" sz="4000" b="1" dirty="0">
                <a:solidFill>
                  <a:srgbClr val="FFFFCC"/>
                </a:solidFill>
              </a:rPr>
              <a:t> Now then, if you will indeed listen to my voice and keep my covenant, you will be my treasured possession among all peoples, for the whole earth is mine;</a:t>
            </a:r>
          </a:p>
          <a:p>
            <a:pPr marL="0" indent="0">
              <a:lnSpc>
                <a:spcPct val="100000"/>
              </a:lnSpc>
              <a:buNone/>
            </a:pPr>
            <a:r>
              <a:rPr lang="en-US" sz="4000" b="1" baseline="30000" dirty="0">
                <a:solidFill>
                  <a:srgbClr val="FFFFCC"/>
                </a:solidFill>
              </a:rPr>
              <a:t>6</a:t>
            </a:r>
            <a:r>
              <a:rPr lang="en-US" sz="4000" b="1" dirty="0">
                <a:solidFill>
                  <a:srgbClr val="FFFFCC"/>
                </a:solidFill>
              </a:rPr>
              <a:t> and you will be for me a kingdom of priests and a holy nation.” These are the words that you must speak to the descendants of Israel.</a:t>
            </a:r>
          </a:p>
        </p:txBody>
      </p:sp>
    </p:spTree>
    <p:extLst>
      <p:ext uri="{BB962C8B-B14F-4D97-AF65-F5344CB8AC3E}">
        <p14:creationId xmlns:p14="http://schemas.microsoft.com/office/powerpoint/2010/main" val="399477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58345-C6AF-4A21-853E-EEB03DB2037D}"/>
              </a:ext>
            </a:extLst>
          </p:cNvPr>
          <p:cNvSpPr>
            <a:spLocks noGrp="1"/>
          </p:cNvSpPr>
          <p:nvPr>
            <p:ph type="title"/>
          </p:nvPr>
        </p:nvSpPr>
        <p:spPr>
          <a:xfrm>
            <a:off x="838200" y="681038"/>
            <a:ext cx="10515600" cy="1325563"/>
          </a:xfrm>
        </p:spPr>
        <p:txBody>
          <a:bodyPr>
            <a:normAutofit/>
          </a:bodyPr>
          <a:lstStyle/>
          <a:p>
            <a:pPr defTabSz="548640">
              <a:lnSpc>
                <a:spcPct val="100000"/>
              </a:lnSpc>
              <a:spcBef>
                <a:spcPts val="0"/>
              </a:spcBef>
              <a:spcAft>
                <a:spcPts val="600"/>
              </a:spcAft>
              <a:tabLst>
                <a:tab pos="457200" algn="l"/>
              </a:tabLst>
            </a:pPr>
            <a:r>
              <a:rPr lang="en-US" sz="3600" b="1" dirty="0">
                <a:solidFill>
                  <a:srgbClr val="FFFFCC"/>
                </a:solidFill>
                <a:latin typeface="+mn-lt"/>
              </a:rPr>
              <a:t>2.	The Divine Preamble to the Covenant Ratification</a:t>
            </a:r>
            <a:br>
              <a:rPr lang="en-US" sz="3600" b="1" dirty="0">
                <a:solidFill>
                  <a:srgbClr val="FFFFCC"/>
                </a:solidFill>
                <a:latin typeface="+mn-lt"/>
              </a:rPr>
            </a:br>
            <a:r>
              <a:rPr lang="en-US" sz="3600" b="1" dirty="0">
                <a:solidFill>
                  <a:srgbClr val="FFFFCC"/>
                </a:solidFill>
                <a:latin typeface="+mn-lt"/>
              </a:rPr>
              <a:t>	</a:t>
            </a:r>
            <a:r>
              <a:rPr lang="en-US" sz="2800" b="1" dirty="0">
                <a:solidFill>
                  <a:srgbClr val="FFFFCC"/>
                </a:solidFill>
                <a:latin typeface="+mn-lt"/>
              </a:rPr>
              <a:t>	(Exodus 19:4–6)</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C1CB0354-531E-4496-8FB5-EAA0E349B2DF}"/>
              </a:ext>
            </a:extLst>
          </p:cNvPr>
          <p:cNvSpPr>
            <a:spLocks noGrp="1"/>
          </p:cNvSpPr>
          <p:nvPr>
            <p:ph idx="1"/>
          </p:nvPr>
        </p:nvSpPr>
        <p:spPr>
          <a:xfrm>
            <a:off x="838200" y="2272419"/>
            <a:ext cx="10515600" cy="3904543"/>
          </a:xfrm>
        </p:spPr>
        <p:txBody>
          <a:bodyPr>
            <a:normAutofit/>
          </a:bodyPr>
          <a:lstStyle/>
          <a:p>
            <a:pPr marL="0" indent="0" defTabSz="548640">
              <a:lnSpc>
                <a:spcPct val="100000"/>
              </a:lnSpc>
              <a:spcBef>
                <a:spcPts val="0"/>
              </a:spcBef>
              <a:spcAft>
                <a:spcPts val="600"/>
              </a:spcAft>
              <a:buNone/>
            </a:pPr>
            <a:r>
              <a:rPr lang="en-US" sz="3600" b="1" dirty="0">
                <a:solidFill>
                  <a:srgbClr val="FFFFCC"/>
                </a:solidFill>
              </a:rPr>
              <a:t>a.	The Three-fold Gospel according to YHWH </a:t>
            </a:r>
          </a:p>
          <a:p>
            <a:pPr marL="0" indent="0" defTabSz="548640">
              <a:lnSpc>
                <a:spcPct val="100000"/>
              </a:lnSpc>
              <a:spcBef>
                <a:spcPts val="0"/>
              </a:spcBef>
              <a:spcAft>
                <a:spcPts val="600"/>
              </a:spcAft>
              <a:buNone/>
            </a:pPr>
            <a:endParaRPr lang="en-US" sz="3600" b="1" dirty="0">
              <a:solidFill>
                <a:srgbClr val="FFFFCC"/>
              </a:solidFill>
            </a:endParaRPr>
          </a:p>
          <a:p>
            <a:pPr marL="0" indent="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a:t>
            </a:r>
            <a:r>
              <a:rPr lang="en-US" sz="3600" b="1" dirty="0">
                <a:solidFill>
                  <a:srgbClr val="FFFFCC"/>
                </a:solidFill>
                <a:effectLst/>
                <a:ea typeface="Times New Roman" panose="02020603050405020304" pitchFamily="18" charset="0"/>
              </a:rPr>
              <a:t>You saw/experienced (</a:t>
            </a:r>
            <a:r>
              <a:rPr lang="he-IL" sz="36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רָ</a:t>
            </a:r>
            <a:r>
              <a:rPr lang="en-US" sz="36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א</a:t>
            </a:r>
            <a:r>
              <a:rPr lang="he-IL" sz="36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ָה</a:t>
            </a:r>
            <a:r>
              <a:rPr lang="en-US" sz="3600" b="1" dirty="0">
                <a:solidFill>
                  <a:srgbClr val="FFFFCC"/>
                </a:solidFill>
                <a:effectLst/>
                <a:ea typeface="Times New Roman" panose="02020603050405020304" pitchFamily="18" charset="0"/>
              </a:rPr>
              <a:t>) </a:t>
            </a:r>
          </a:p>
          <a:p>
            <a:pPr marL="0" indent="0" defTabSz="548640">
              <a:lnSpc>
                <a:spcPct val="100000"/>
              </a:lnSpc>
              <a:spcBef>
                <a:spcPts val="0"/>
              </a:spcBef>
              <a:spcAft>
                <a:spcPts val="600"/>
              </a:spcAft>
              <a:buNone/>
              <a:tabLst>
                <a:tab pos="914400" algn="l"/>
                <a:tab pos="1371600" algn="l"/>
              </a:tabLst>
            </a:pPr>
            <a:r>
              <a:rPr lang="en-US" sz="3600" b="1" dirty="0">
                <a:solidFill>
                  <a:srgbClr val="FFFFCC"/>
                </a:solidFill>
                <a:ea typeface="Times New Roman" panose="02020603050405020304" pitchFamily="18" charset="0"/>
              </a:rPr>
              <a:t>	•	</a:t>
            </a:r>
            <a:r>
              <a:rPr lang="en-US" sz="3600" b="1" dirty="0">
                <a:solidFill>
                  <a:srgbClr val="FFFFCC"/>
                </a:solidFill>
                <a:effectLst/>
                <a:ea typeface="Times New Roman" panose="02020603050405020304" pitchFamily="18" charset="0"/>
              </a:rPr>
              <a:t>how I dealt with the Egyptians; </a:t>
            </a:r>
          </a:p>
          <a:p>
            <a:pPr marL="0" indent="0" defTabSz="548640">
              <a:lnSpc>
                <a:spcPct val="100000"/>
              </a:lnSpc>
              <a:spcBef>
                <a:spcPts val="0"/>
              </a:spcBef>
              <a:spcAft>
                <a:spcPts val="600"/>
              </a:spcAft>
              <a:buNone/>
              <a:tabLst>
                <a:tab pos="914400" algn="l"/>
                <a:tab pos="1371600" algn="l"/>
              </a:tabLst>
            </a:pPr>
            <a:r>
              <a:rPr lang="en-US" sz="3600" b="1" dirty="0">
                <a:solidFill>
                  <a:srgbClr val="FFFFCC"/>
                </a:solidFill>
                <a:ea typeface="Times New Roman" panose="02020603050405020304" pitchFamily="18" charset="0"/>
              </a:rPr>
              <a:t>	•	</a:t>
            </a:r>
            <a:r>
              <a:rPr lang="en-US" sz="3600" b="1" dirty="0">
                <a:solidFill>
                  <a:srgbClr val="FFFFCC"/>
                </a:solidFill>
                <a:effectLst/>
                <a:ea typeface="Times New Roman" panose="02020603050405020304" pitchFamily="18" charset="0"/>
              </a:rPr>
              <a:t>how I carried you on the wings of eagles; </a:t>
            </a:r>
          </a:p>
          <a:p>
            <a:pPr marL="0" indent="0" defTabSz="548640">
              <a:lnSpc>
                <a:spcPct val="100000"/>
              </a:lnSpc>
              <a:spcBef>
                <a:spcPts val="0"/>
              </a:spcBef>
              <a:spcAft>
                <a:spcPts val="600"/>
              </a:spcAft>
              <a:buNone/>
              <a:tabLst>
                <a:tab pos="914400" algn="l"/>
                <a:tab pos="1371600" algn="l"/>
              </a:tabLst>
            </a:pPr>
            <a:r>
              <a:rPr lang="en-US" sz="3600" b="1" dirty="0">
                <a:solidFill>
                  <a:srgbClr val="FFFFCC"/>
                </a:solidFill>
                <a:ea typeface="Times New Roman" panose="02020603050405020304" pitchFamily="18" charset="0"/>
              </a:rPr>
              <a:t>	•	</a:t>
            </a:r>
            <a:r>
              <a:rPr lang="en-US" sz="3600" b="1" dirty="0">
                <a:solidFill>
                  <a:srgbClr val="FFFFCC"/>
                </a:solidFill>
                <a:effectLst/>
                <a:ea typeface="Times New Roman" panose="02020603050405020304" pitchFamily="18" charset="0"/>
              </a:rPr>
              <a:t>and how I brought you to myself.’ </a:t>
            </a:r>
            <a:endParaRPr lang="en-US" sz="3600" b="1" dirty="0">
              <a:solidFill>
                <a:srgbClr val="FFFFCC"/>
              </a:solidFill>
            </a:endParaRPr>
          </a:p>
        </p:txBody>
      </p:sp>
    </p:spTree>
    <p:extLst>
      <p:ext uri="{BB962C8B-B14F-4D97-AF65-F5344CB8AC3E}">
        <p14:creationId xmlns:p14="http://schemas.microsoft.com/office/powerpoint/2010/main" val="1958490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58345-C6AF-4A21-853E-EEB03DB2037D}"/>
              </a:ext>
            </a:extLst>
          </p:cNvPr>
          <p:cNvSpPr>
            <a:spLocks noGrp="1"/>
          </p:cNvSpPr>
          <p:nvPr>
            <p:ph type="title"/>
          </p:nvPr>
        </p:nvSpPr>
        <p:spPr>
          <a:xfrm>
            <a:off x="834428" y="1125616"/>
            <a:ext cx="10515600" cy="1325563"/>
          </a:xfrm>
        </p:spPr>
        <p:txBody>
          <a:bodyPr>
            <a:normAutofit/>
          </a:bodyPr>
          <a:lstStyle/>
          <a:p>
            <a:pPr defTabSz="548640">
              <a:lnSpc>
                <a:spcPct val="100000"/>
              </a:lnSpc>
              <a:spcBef>
                <a:spcPts val="0"/>
              </a:spcBef>
              <a:spcAft>
                <a:spcPts val="600"/>
              </a:spcAft>
              <a:tabLst>
                <a:tab pos="457200" algn="l"/>
              </a:tabLst>
            </a:pPr>
            <a:r>
              <a:rPr lang="en-US" sz="3600" b="1" dirty="0">
                <a:solidFill>
                  <a:srgbClr val="FFFFCC"/>
                </a:solidFill>
                <a:latin typeface="+mn-lt"/>
              </a:rPr>
              <a:t>2.	The Divine Preamble to the Covenant Ratification</a:t>
            </a:r>
            <a:br>
              <a:rPr lang="en-US" sz="3600" b="1" dirty="0">
                <a:solidFill>
                  <a:srgbClr val="FFFFCC"/>
                </a:solidFill>
                <a:latin typeface="+mn-lt"/>
              </a:rPr>
            </a:br>
            <a:r>
              <a:rPr lang="en-US" sz="3600" b="1" dirty="0">
                <a:solidFill>
                  <a:srgbClr val="FFFFCC"/>
                </a:solidFill>
                <a:latin typeface="+mn-lt"/>
              </a:rPr>
              <a:t>	</a:t>
            </a:r>
            <a:r>
              <a:rPr lang="en-US" sz="2800" b="1" dirty="0">
                <a:solidFill>
                  <a:srgbClr val="FFFFCC"/>
                </a:solidFill>
                <a:latin typeface="+mn-lt"/>
              </a:rPr>
              <a:t>	(Exodus 19:4–6)</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C1CB0354-531E-4496-8FB5-EAA0E349B2DF}"/>
              </a:ext>
            </a:extLst>
          </p:cNvPr>
          <p:cNvSpPr>
            <a:spLocks noGrp="1"/>
          </p:cNvSpPr>
          <p:nvPr>
            <p:ph idx="1"/>
          </p:nvPr>
        </p:nvSpPr>
        <p:spPr>
          <a:xfrm>
            <a:off x="838200" y="2845837"/>
            <a:ext cx="10515600" cy="3331125"/>
          </a:xfrm>
        </p:spPr>
        <p:txBody>
          <a:bodyPr>
            <a:normAutofit/>
          </a:bodyPr>
          <a:lstStyle/>
          <a:p>
            <a:pPr marL="0" indent="0" defTabSz="548640">
              <a:lnSpc>
                <a:spcPct val="100000"/>
              </a:lnSpc>
              <a:spcBef>
                <a:spcPts val="0"/>
              </a:spcBef>
              <a:spcAft>
                <a:spcPts val="600"/>
              </a:spcAft>
              <a:buNone/>
            </a:pPr>
            <a:r>
              <a:rPr lang="en-US" sz="3600" b="1" dirty="0">
                <a:solidFill>
                  <a:srgbClr val="FFFFCC"/>
                </a:solidFill>
              </a:rPr>
              <a:t>a.	The Three-fold Gospel according to YHWH</a:t>
            </a:r>
          </a:p>
          <a:p>
            <a:pPr marL="0" indent="0" defTabSz="548640">
              <a:lnSpc>
                <a:spcPct val="100000"/>
              </a:lnSpc>
              <a:spcBef>
                <a:spcPts val="0"/>
              </a:spcBef>
              <a:spcAft>
                <a:spcPts val="600"/>
              </a:spcAft>
              <a:buNone/>
            </a:pPr>
            <a:r>
              <a:rPr lang="en-US" sz="3600" b="1" dirty="0">
                <a:solidFill>
                  <a:srgbClr val="FFFFCC"/>
                </a:solidFill>
              </a:rPr>
              <a:t>b.	The Three-fold Status and Commission of Israel </a:t>
            </a:r>
          </a:p>
        </p:txBody>
      </p:sp>
    </p:spTree>
    <p:extLst>
      <p:ext uri="{BB962C8B-B14F-4D97-AF65-F5344CB8AC3E}">
        <p14:creationId xmlns:p14="http://schemas.microsoft.com/office/powerpoint/2010/main" val="162813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9C4CC-E55D-42B5-B709-187248F8F33D}"/>
              </a:ext>
            </a:extLst>
          </p:cNvPr>
          <p:cNvSpPr>
            <a:spLocks noGrp="1"/>
          </p:cNvSpPr>
          <p:nvPr>
            <p:ph type="title"/>
          </p:nvPr>
        </p:nvSpPr>
        <p:spPr>
          <a:xfrm>
            <a:off x="838200" y="722766"/>
            <a:ext cx="10515600" cy="840220"/>
          </a:xfrm>
        </p:spPr>
        <p:txBody>
          <a:bodyPr/>
          <a:lstStyle/>
          <a:p>
            <a:pPr algn="ctr" defTabSz="548640">
              <a:lnSpc>
                <a:spcPct val="100000"/>
              </a:lnSpc>
              <a:spcBef>
                <a:spcPts val="0"/>
              </a:spcBef>
              <a:spcAft>
                <a:spcPts val="600"/>
              </a:spcAft>
            </a:pPr>
            <a:r>
              <a:rPr lang="en-US" b="1" dirty="0">
                <a:solidFill>
                  <a:srgbClr val="FFFFCC"/>
                </a:solidFill>
                <a:latin typeface="+mn-lt"/>
              </a:rPr>
              <a:t>Exodus 19:5–6</a:t>
            </a:r>
          </a:p>
        </p:txBody>
      </p:sp>
      <p:sp>
        <p:nvSpPr>
          <p:cNvPr id="3" name="Content Placeholder 2">
            <a:extLst>
              <a:ext uri="{FF2B5EF4-FFF2-40B4-BE49-F238E27FC236}">
                <a16:creationId xmlns:a16="http://schemas.microsoft.com/office/drawing/2014/main" id="{E630F5AA-5710-4E86-8AFD-DCBE29D0BED4}"/>
              </a:ext>
            </a:extLst>
          </p:cNvPr>
          <p:cNvSpPr>
            <a:spLocks noGrp="1"/>
          </p:cNvSpPr>
          <p:nvPr>
            <p:ph idx="1"/>
          </p:nvPr>
        </p:nvSpPr>
        <p:spPr>
          <a:xfrm>
            <a:off x="838200" y="1562986"/>
            <a:ext cx="10515600" cy="5295014"/>
          </a:xfrm>
        </p:spPr>
        <p:txBody>
          <a:bodyPr>
            <a:normAutofit/>
          </a:bodyPr>
          <a:lstStyle/>
          <a:p>
            <a:pPr marL="0" indent="0" algn="l" defTabSz="548640" rtl="0">
              <a:lnSpc>
                <a:spcPct val="100000"/>
              </a:lnSpc>
              <a:spcBef>
                <a:spcPts val="0"/>
              </a:spcBef>
              <a:spcAft>
                <a:spcPts val="600"/>
              </a:spcAft>
              <a:buNone/>
            </a:pPr>
            <a:r>
              <a:rPr lang="en-GB" sz="3400" b="1" i="0" u="none" strike="noStrike" baseline="0" dirty="0">
                <a:solidFill>
                  <a:srgbClr val="FFFFCC"/>
                </a:solidFill>
                <a:cs typeface="SBL BibLit" panose="02000000000000000000" pitchFamily="2" charset="-79"/>
              </a:rPr>
              <a:t>Now then, if you will indeed listen to voice and keep my covenant, </a:t>
            </a:r>
          </a:p>
          <a:p>
            <a:pPr marL="914400" indent="-457200" algn="l" defTabSz="548640" rtl="0">
              <a:lnSpc>
                <a:spcPct val="100000"/>
              </a:lnSpc>
              <a:spcBef>
                <a:spcPts val="0"/>
              </a:spcBef>
              <a:spcAft>
                <a:spcPts val="600"/>
              </a:spcAft>
              <a:buNone/>
              <a:tabLst>
                <a:tab pos="914400" algn="l"/>
              </a:tabLst>
            </a:pPr>
            <a:r>
              <a:rPr lang="en-US" sz="3400" b="1" dirty="0">
                <a:solidFill>
                  <a:srgbClr val="FFFFCC"/>
                </a:solidFill>
                <a:ea typeface="Times New Roman" panose="02020603050405020304" pitchFamily="18" charset="0"/>
              </a:rPr>
              <a:t>•	</a:t>
            </a:r>
            <a:r>
              <a:rPr lang="en-GB" sz="3400" b="1" i="0" u="none" strike="noStrike" baseline="0" dirty="0">
                <a:solidFill>
                  <a:srgbClr val="FFFFCC"/>
                </a:solidFill>
                <a:cs typeface="SBL BibLit" panose="02000000000000000000" pitchFamily="2" charset="-79"/>
              </a:rPr>
              <a:t>you shall be my treasured possession (</a:t>
            </a:r>
            <a:r>
              <a:rPr lang="he-IL" sz="3400" b="1" i="0" u="none" strike="noStrike" baseline="0" dirty="0">
                <a:solidFill>
                  <a:srgbClr val="FFFFCC"/>
                </a:solidFill>
                <a:cs typeface="SBL BibLit" panose="02000000000000000000" pitchFamily="2" charset="-79"/>
              </a:rPr>
              <a:t>סְגֻלָּה</a:t>
            </a:r>
            <a:r>
              <a:rPr lang="en-GB" sz="3400" b="1" i="0" u="none" strike="noStrike" baseline="0" dirty="0">
                <a:solidFill>
                  <a:srgbClr val="FFFFCC"/>
                </a:solidFill>
                <a:cs typeface="SBL BibLit" panose="02000000000000000000" pitchFamily="2" charset="-79"/>
              </a:rPr>
              <a:t>) among all peoples, for the whole earth is mine;</a:t>
            </a:r>
          </a:p>
          <a:p>
            <a:pPr marL="914400" indent="-457200" algn="l" defTabSz="548640" rtl="0">
              <a:lnSpc>
                <a:spcPct val="100000"/>
              </a:lnSpc>
              <a:spcBef>
                <a:spcPts val="0"/>
              </a:spcBef>
              <a:spcAft>
                <a:spcPts val="600"/>
              </a:spcAft>
              <a:buNone/>
            </a:pPr>
            <a:r>
              <a:rPr lang="en-US" sz="3600" b="1" dirty="0">
                <a:solidFill>
                  <a:srgbClr val="FFFFCC"/>
                </a:solidFill>
                <a:ea typeface="Times New Roman" panose="02020603050405020304" pitchFamily="18" charset="0"/>
              </a:rPr>
              <a:t>•	</a:t>
            </a:r>
            <a:r>
              <a:rPr lang="en-GB" sz="3600" b="1" i="0" u="none" strike="noStrike" baseline="0" dirty="0">
                <a:solidFill>
                  <a:srgbClr val="FFFFCC"/>
                </a:solidFill>
                <a:cs typeface="SBL BibLit" panose="02000000000000000000" pitchFamily="2" charset="-79"/>
              </a:rPr>
              <a:t>and you shall be to me a kingdom of priests (</a:t>
            </a:r>
            <a:r>
              <a:rPr lang="he-IL" sz="3600" b="1" i="0" u="none" strike="noStrike" baseline="0" dirty="0">
                <a:solidFill>
                  <a:srgbClr val="FFFFCC"/>
                </a:solidFill>
                <a:cs typeface="SBL BibLit" panose="02000000000000000000" pitchFamily="2" charset="-79"/>
              </a:rPr>
              <a:t>מַמלֶכֶת כֹּהֲנִי</a:t>
            </a:r>
            <a:r>
              <a:rPr lang="en-US" sz="3600" b="1" i="0" u="none" strike="noStrike" baseline="0" dirty="0">
                <a:solidFill>
                  <a:srgbClr val="FFFFCC"/>
                </a:solidFill>
                <a:cs typeface="SBL BibLit" panose="02000000000000000000" pitchFamily="2" charset="-79"/>
              </a:rPr>
              <a:t>ם</a:t>
            </a:r>
            <a:r>
              <a:rPr lang="en-GB" sz="3600" b="1" i="0" u="none" strike="noStrike" baseline="0" dirty="0">
                <a:solidFill>
                  <a:srgbClr val="FFFFCC"/>
                </a:solidFill>
                <a:cs typeface="SBL BibLit" panose="02000000000000000000" pitchFamily="2" charset="-79"/>
              </a:rPr>
              <a:t>)</a:t>
            </a:r>
          </a:p>
          <a:p>
            <a:pPr marL="914400" indent="-457200" algn="l" defTabSz="548640" rtl="0">
              <a:lnSpc>
                <a:spcPct val="100000"/>
              </a:lnSpc>
              <a:spcBef>
                <a:spcPts val="0"/>
              </a:spcBef>
              <a:spcAft>
                <a:spcPts val="600"/>
              </a:spcAft>
              <a:buNone/>
            </a:pPr>
            <a:r>
              <a:rPr lang="en-US" sz="3600" b="1" dirty="0">
                <a:solidFill>
                  <a:srgbClr val="FFFFCC"/>
                </a:solidFill>
                <a:ea typeface="Times New Roman" panose="02020603050405020304" pitchFamily="18" charset="0"/>
              </a:rPr>
              <a:t>•	</a:t>
            </a:r>
            <a:r>
              <a:rPr lang="en-GB" sz="3600" b="1" i="0" u="none" strike="noStrike" baseline="0" dirty="0">
                <a:solidFill>
                  <a:srgbClr val="FFFFCC"/>
                </a:solidFill>
                <a:cs typeface="SBL BibLit" panose="02000000000000000000" pitchFamily="2" charset="-79"/>
              </a:rPr>
              <a:t>and a holy nation (</a:t>
            </a:r>
            <a:r>
              <a:rPr lang="he-IL" sz="3600" b="1" i="0" u="none" strike="noStrike" baseline="0" dirty="0">
                <a:solidFill>
                  <a:srgbClr val="FFFFCC"/>
                </a:solidFill>
                <a:cs typeface="SBL BibLit" panose="02000000000000000000" pitchFamily="2" charset="-79"/>
              </a:rPr>
              <a:t>גּוֹי קָדוֹשׁ</a:t>
            </a:r>
            <a:r>
              <a:rPr lang="en-GB" sz="3600" b="1" i="0" u="none" strike="noStrike" baseline="0" dirty="0">
                <a:solidFill>
                  <a:srgbClr val="FFFFCC"/>
                </a:solidFill>
                <a:cs typeface="SBL BibLit" panose="02000000000000000000" pitchFamily="2" charset="-79"/>
              </a:rPr>
              <a:t>)—</a:t>
            </a:r>
          </a:p>
          <a:p>
            <a:pPr marL="457200" indent="-457200" algn="l" defTabSz="548640" rtl="0">
              <a:lnSpc>
                <a:spcPct val="100000"/>
              </a:lnSpc>
              <a:spcBef>
                <a:spcPts val="0"/>
              </a:spcBef>
              <a:spcAft>
                <a:spcPts val="600"/>
              </a:spcAft>
              <a:buNone/>
            </a:pPr>
            <a:r>
              <a:rPr lang="en-GB" sz="3600" b="1" i="0" u="none" strike="noStrike" baseline="0" dirty="0">
                <a:solidFill>
                  <a:srgbClr val="FFFFCC"/>
                </a:solidFill>
                <a:cs typeface="SBL BibLit" panose="02000000000000000000" pitchFamily="2" charset="-79"/>
              </a:rPr>
              <a:t>These are the words that you shall speak to the people of Israel."</a:t>
            </a:r>
            <a:endParaRPr lang="en-US" sz="3600" b="1" dirty="0">
              <a:solidFill>
                <a:srgbClr val="FFFFCC"/>
              </a:solidFill>
            </a:endParaRPr>
          </a:p>
        </p:txBody>
      </p:sp>
    </p:spTree>
    <p:extLst>
      <p:ext uri="{BB962C8B-B14F-4D97-AF65-F5344CB8AC3E}">
        <p14:creationId xmlns:p14="http://schemas.microsoft.com/office/powerpoint/2010/main" val="22200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48600" y="1371601"/>
            <a:ext cx="3962400" cy="4754563"/>
          </a:xfrm>
        </p:spPr>
        <p:txBody>
          <a:bodyPr>
            <a:normAutofit/>
          </a:bodyPr>
          <a:lstStyle/>
          <a:p>
            <a:pPr marL="0" indent="0">
              <a:buNone/>
            </a:pPr>
            <a:r>
              <a:rPr lang="en-US" sz="4000" b="1" dirty="0">
                <a:solidFill>
                  <a:srgbClr val="FFFFCC"/>
                </a:solidFill>
                <a:latin typeface="+mn-lt"/>
                <a:ea typeface="SBL BibLit" panose="02000000000000000000" pitchFamily="2" charset="-79"/>
                <a:cs typeface="SBL BibLit" panose="02000000000000000000" pitchFamily="2" charset="-79"/>
              </a:rPr>
              <a:t>The Imperial</a:t>
            </a:r>
          </a:p>
          <a:p>
            <a:pPr marL="0" indent="0">
              <a:buNone/>
            </a:pPr>
            <a:r>
              <a:rPr lang="en-US" sz="4000" b="1" dirty="0">
                <a:solidFill>
                  <a:srgbClr val="FFFFCC"/>
                </a:solidFill>
                <a:latin typeface="+mn-lt"/>
                <a:ea typeface="SBL BibLit" panose="02000000000000000000" pitchFamily="2" charset="-79"/>
                <a:cs typeface="SBL BibLit" panose="02000000000000000000" pitchFamily="2" charset="-79"/>
              </a:rPr>
              <a:t>State Crown </a:t>
            </a:r>
          </a:p>
          <a:p>
            <a:pPr marL="0" indent="0">
              <a:buNone/>
            </a:pPr>
            <a:r>
              <a:rPr lang="en-US" sz="4000" b="1" dirty="0">
                <a:solidFill>
                  <a:srgbClr val="FFFFCC"/>
                </a:solidFill>
                <a:latin typeface="+mn-lt"/>
                <a:ea typeface="SBL BibLit" panose="02000000000000000000" pitchFamily="2" charset="-79"/>
                <a:cs typeface="SBL BibLit" panose="02000000000000000000" pitchFamily="2" charset="-79"/>
              </a:rPr>
              <a:t>with </a:t>
            </a:r>
          </a:p>
          <a:p>
            <a:pPr marL="0" indent="0">
              <a:buNone/>
            </a:pPr>
            <a:r>
              <a:rPr lang="en-US" sz="4000" b="1" dirty="0">
                <a:solidFill>
                  <a:srgbClr val="FFFFCC"/>
                </a:solidFill>
                <a:latin typeface="+mn-lt"/>
                <a:ea typeface="SBL BibLit" panose="02000000000000000000" pitchFamily="2" charset="-79"/>
                <a:cs typeface="SBL BibLit" panose="02000000000000000000" pitchFamily="2" charset="-79"/>
              </a:rPr>
              <a:t>the Crown Jewels</a:t>
            </a:r>
          </a:p>
          <a:p>
            <a:pPr marL="0" indent="0">
              <a:buNone/>
            </a:pPr>
            <a:endParaRPr lang="en-US" sz="4000" b="1" dirty="0">
              <a:solidFill>
                <a:srgbClr val="FFFFCC"/>
              </a:solidFill>
              <a:latin typeface="+mn-lt"/>
              <a:ea typeface="SBL BibLit" panose="02000000000000000000" pitchFamily="2" charset="-79"/>
              <a:cs typeface="SBL BibLit" panose="02000000000000000000" pitchFamily="2" charset="-79"/>
            </a:endParaRPr>
          </a:p>
          <a:p>
            <a:pPr marL="0" indent="0">
              <a:buNone/>
            </a:pPr>
            <a:r>
              <a:rPr lang="en-US" sz="4000" b="1" dirty="0">
                <a:solidFill>
                  <a:srgbClr val="FFFFCC"/>
                </a:solidFill>
                <a:latin typeface="+mn-lt"/>
                <a:ea typeface="SBL BibLit" panose="02000000000000000000" pitchFamily="2" charset="-79"/>
                <a:cs typeface="SBL BibLit" panose="02000000000000000000" pitchFamily="2" charset="-79"/>
              </a:rPr>
              <a:t>Tower of London</a:t>
            </a:r>
          </a:p>
        </p:txBody>
      </p:sp>
      <p:pic>
        <p:nvPicPr>
          <p:cNvPr id="6146" name="Picture 2" descr="http://theenchantedmanor.com/wp-content/uploads/2013/08/Imperial-State-Crow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136" y="338627"/>
            <a:ext cx="5600065" cy="640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48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58345-C6AF-4A21-853E-EEB03DB2037D}"/>
              </a:ext>
            </a:extLst>
          </p:cNvPr>
          <p:cNvSpPr>
            <a:spLocks noGrp="1"/>
          </p:cNvSpPr>
          <p:nvPr>
            <p:ph type="title"/>
          </p:nvPr>
        </p:nvSpPr>
        <p:spPr>
          <a:xfrm>
            <a:off x="838200" y="681037"/>
            <a:ext cx="10515600" cy="1325563"/>
          </a:xfrm>
        </p:spPr>
        <p:txBody>
          <a:bodyPr>
            <a:normAutofit/>
          </a:bodyPr>
          <a:lstStyle/>
          <a:p>
            <a:pPr defTabSz="548640">
              <a:lnSpc>
                <a:spcPct val="100000"/>
              </a:lnSpc>
              <a:spcBef>
                <a:spcPts val="0"/>
              </a:spcBef>
              <a:spcAft>
                <a:spcPts val="600"/>
              </a:spcAft>
              <a:tabLst>
                <a:tab pos="457200" algn="l"/>
              </a:tabLst>
            </a:pPr>
            <a:r>
              <a:rPr lang="en-US" sz="3600" b="1" dirty="0">
                <a:solidFill>
                  <a:srgbClr val="FFFFCC"/>
                </a:solidFill>
                <a:latin typeface="+mn-lt"/>
              </a:rPr>
              <a:t>2.	The Divine Preamble to the Covenant Ratification</a:t>
            </a:r>
            <a:br>
              <a:rPr lang="en-US" sz="3600" b="1" dirty="0">
                <a:solidFill>
                  <a:srgbClr val="FFFFCC"/>
                </a:solidFill>
                <a:latin typeface="+mn-lt"/>
              </a:rPr>
            </a:br>
            <a:r>
              <a:rPr lang="en-US" sz="3600" b="1" dirty="0">
                <a:solidFill>
                  <a:srgbClr val="FFFFCC"/>
                </a:solidFill>
                <a:latin typeface="+mn-lt"/>
              </a:rPr>
              <a:t>	</a:t>
            </a:r>
            <a:r>
              <a:rPr lang="en-US" sz="2800" b="1" dirty="0">
                <a:solidFill>
                  <a:srgbClr val="FFFFCC"/>
                </a:solidFill>
                <a:latin typeface="+mn-lt"/>
              </a:rPr>
              <a:t>	(Exodus 19:4–6)</a:t>
            </a:r>
            <a:endParaRPr lang="en-US" sz="3600" b="1" dirty="0">
              <a:solidFill>
                <a:srgbClr val="FFFFCC"/>
              </a:solidFill>
              <a:latin typeface="+mn-lt"/>
            </a:endParaRPr>
          </a:p>
        </p:txBody>
      </p:sp>
      <p:sp>
        <p:nvSpPr>
          <p:cNvPr id="3" name="Content Placeholder 2">
            <a:extLst>
              <a:ext uri="{FF2B5EF4-FFF2-40B4-BE49-F238E27FC236}">
                <a16:creationId xmlns:a16="http://schemas.microsoft.com/office/drawing/2014/main" id="{C1CB0354-531E-4496-8FB5-EAA0E349B2DF}"/>
              </a:ext>
            </a:extLst>
          </p:cNvPr>
          <p:cNvSpPr>
            <a:spLocks noGrp="1"/>
          </p:cNvSpPr>
          <p:nvPr>
            <p:ph idx="1"/>
          </p:nvPr>
        </p:nvSpPr>
        <p:spPr>
          <a:xfrm>
            <a:off x="838200" y="2006600"/>
            <a:ext cx="10515600" cy="4170363"/>
          </a:xfrm>
        </p:spPr>
        <p:txBody>
          <a:bodyPr>
            <a:normAutofit/>
          </a:bodyPr>
          <a:lstStyle/>
          <a:p>
            <a:pPr marL="0" indent="0" defTabSz="548640">
              <a:lnSpc>
                <a:spcPct val="100000"/>
              </a:lnSpc>
              <a:spcBef>
                <a:spcPts val="0"/>
              </a:spcBef>
              <a:spcAft>
                <a:spcPts val="600"/>
              </a:spcAft>
              <a:buNone/>
            </a:pPr>
            <a:r>
              <a:rPr lang="en-US" sz="3600" b="1" dirty="0">
                <a:solidFill>
                  <a:srgbClr val="FFFFCC"/>
                </a:solidFill>
              </a:rPr>
              <a:t>a.	The Three-fold Gospel according to YHWH</a:t>
            </a:r>
          </a:p>
          <a:p>
            <a:pPr marL="0" indent="0" defTabSz="548640">
              <a:lnSpc>
                <a:spcPct val="100000"/>
              </a:lnSpc>
              <a:spcBef>
                <a:spcPts val="0"/>
              </a:spcBef>
              <a:spcAft>
                <a:spcPts val="600"/>
              </a:spcAft>
              <a:buNone/>
            </a:pPr>
            <a:r>
              <a:rPr lang="en-US" sz="3600" b="1" dirty="0">
                <a:solidFill>
                  <a:srgbClr val="FFFFCC"/>
                </a:solidFill>
              </a:rPr>
              <a:t>b.	The Three-fold Status and Commission of Israel</a:t>
            </a:r>
            <a:endParaRPr lang="en-GB" sz="3600" b="1" dirty="0">
              <a:solidFill>
                <a:srgbClr val="FFFFCC"/>
              </a:solidFill>
            </a:endParaRPr>
          </a:p>
          <a:p>
            <a:pPr marL="0" indent="0" defTabSz="548640">
              <a:lnSpc>
                <a:spcPct val="100000"/>
              </a:lnSpc>
              <a:spcBef>
                <a:spcPts val="0"/>
              </a:spcBef>
              <a:spcAft>
                <a:spcPts val="600"/>
              </a:spcAft>
              <a:buNone/>
            </a:pPr>
            <a:r>
              <a:rPr lang="en-GB" sz="3600" b="1" dirty="0">
                <a:solidFill>
                  <a:srgbClr val="FFFFCC"/>
                </a:solidFill>
              </a:rPr>
              <a:t>c.	The Two-fold </a:t>
            </a:r>
            <a:r>
              <a:rPr lang="en-US" sz="3600" b="1" dirty="0">
                <a:solidFill>
                  <a:srgbClr val="FFFFCC"/>
                </a:solidFill>
              </a:rPr>
              <a:t> Charge to Israel</a:t>
            </a:r>
          </a:p>
          <a:p>
            <a:pPr marL="0" indent="0" defTabSz="548640">
              <a:lnSpc>
                <a:spcPct val="100000"/>
              </a:lnSpc>
              <a:spcBef>
                <a:spcPts val="0"/>
              </a:spcBef>
              <a:spcAft>
                <a:spcPts val="600"/>
              </a:spcAft>
              <a:buNone/>
            </a:pPr>
            <a:endParaRPr lang="en-US" sz="3600" b="1" dirty="0">
              <a:solidFill>
                <a:srgbClr val="FFFFCC"/>
              </a:solidFill>
            </a:endParaRPr>
          </a:p>
          <a:p>
            <a:pPr marL="457200" indent="0" defTabSz="548640">
              <a:lnSpc>
                <a:spcPct val="100000"/>
              </a:lnSpc>
              <a:spcBef>
                <a:spcPts val="0"/>
              </a:spcBef>
              <a:spcAft>
                <a:spcPts val="600"/>
              </a:spcAft>
              <a:buNone/>
            </a:pPr>
            <a:r>
              <a:rPr lang="en-GB" sz="3600" b="1" i="0" u="none" strike="noStrike" baseline="0" dirty="0">
                <a:solidFill>
                  <a:srgbClr val="FFFFCC"/>
                </a:solidFill>
                <a:cs typeface="SBL BibLit" panose="02000000000000000000" pitchFamily="2" charset="-79"/>
              </a:rPr>
              <a:t>“if you will indeed listen to my voice and keep my covenant. . . .”</a:t>
            </a:r>
            <a:endParaRPr lang="en-US" sz="3600" b="1" dirty="0">
              <a:solidFill>
                <a:srgbClr val="FFFFCC"/>
              </a:solidFill>
            </a:endParaRPr>
          </a:p>
        </p:txBody>
      </p:sp>
    </p:spTree>
    <p:extLst>
      <p:ext uri="{BB962C8B-B14F-4D97-AF65-F5344CB8AC3E}">
        <p14:creationId xmlns:p14="http://schemas.microsoft.com/office/powerpoint/2010/main" val="167477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E6EC-2BC3-44FE-8F95-C7D4AC528E65}"/>
              </a:ext>
            </a:extLst>
          </p:cNvPr>
          <p:cNvSpPr>
            <a:spLocks noGrp="1"/>
          </p:cNvSpPr>
          <p:nvPr>
            <p:ph type="title"/>
          </p:nvPr>
        </p:nvSpPr>
        <p:spPr>
          <a:xfrm>
            <a:off x="838200" y="407406"/>
            <a:ext cx="10515600" cy="942680"/>
          </a:xfrm>
        </p:spPr>
        <p:txBody>
          <a:bodyPr>
            <a:normAutofit/>
          </a:bodyPr>
          <a:lstStyle/>
          <a:p>
            <a:pPr defTabSz="548640">
              <a:lnSpc>
                <a:spcPct val="100000"/>
              </a:lnSpc>
              <a:spcBef>
                <a:spcPts val="0"/>
              </a:spcBef>
              <a:spcAft>
                <a:spcPts val="600"/>
              </a:spcAft>
            </a:pPr>
            <a:r>
              <a:rPr lang="en-US" sz="4000" b="1" dirty="0">
                <a:solidFill>
                  <a:srgbClr val="FFFFCC"/>
                </a:solidFill>
                <a:latin typeface="+mn-lt"/>
              </a:rPr>
              <a:t>Observations:</a:t>
            </a:r>
          </a:p>
        </p:txBody>
      </p:sp>
      <p:sp>
        <p:nvSpPr>
          <p:cNvPr id="3" name="Content Placeholder 2">
            <a:extLst>
              <a:ext uri="{FF2B5EF4-FFF2-40B4-BE49-F238E27FC236}">
                <a16:creationId xmlns:a16="http://schemas.microsoft.com/office/drawing/2014/main" id="{A0CB80AE-2029-4540-AC6C-FF054DB50052}"/>
              </a:ext>
            </a:extLst>
          </p:cNvPr>
          <p:cNvSpPr>
            <a:spLocks noGrp="1"/>
          </p:cNvSpPr>
          <p:nvPr>
            <p:ph idx="1"/>
          </p:nvPr>
        </p:nvSpPr>
        <p:spPr>
          <a:xfrm>
            <a:off x="838200" y="1558212"/>
            <a:ext cx="10515600" cy="4618751"/>
          </a:xfrm>
        </p:spPr>
        <p:txBody>
          <a:bodyPr>
            <a:no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These features link this event tightly to YHWH’s call of and covenant with Abraham, Isaac, and Jacob, </a:t>
            </a:r>
            <a:r>
              <a:rPr lang="en-US" sz="3600" b="1" i="1" dirty="0">
                <a:solidFill>
                  <a:srgbClr val="FFFFCC"/>
                </a:solidFill>
                <a:effectLst/>
                <a:ea typeface="Times New Roman" panose="02020603050405020304" pitchFamily="18" charset="0"/>
              </a:rPr>
              <a:t>and with their offspring (</a:t>
            </a:r>
            <a:r>
              <a:rPr lang="en-US" sz="3600" b="1" dirty="0">
                <a:solidFill>
                  <a:srgbClr val="FFFFCC"/>
                </a:solidFill>
                <a:effectLst/>
                <a:ea typeface="Times New Roman" panose="02020603050405020304" pitchFamily="18" charset="0"/>
              </a:rPr>
              <a:t>Gen 12:3; 18:18; 22:18; 26:4; 28:14).</a:t>
            </a:r>
          </a:p>
          <a:p>
            <a:pPr marL="0" indent="0" defTabSz="548640">
              <a:lnSpc>
                <a:spcPct val="100000"/>
              </a:lnSpc>
              <a:spcBef>
                <a:spcPts val="0"/>
              </a:spcBef>
              <a:spcAft>
                <a:spcPts val="600"/>
              </a:spcAft>
              <a:buNone/>
            </a:pPr>
            <a:endParaRPr lang="en-US" sz="3600" b="1" dirty="0">
              <a:solidFill>
                <a:srgbClr val="FFFFCC"/>
              </a:solidFill>
              <a:effectLst/>
              <a:ea typeface="Times New Roman" panose="02020603050405020304" pitchFamily="18" charset="0"/>
            </a:endParaRP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motley band of slaves whom YHWH had rescued from the bondage of Egypt would be formally adopted as his sons. </a:t>
            </a:r>
          </a:p>
        </p:txBody>
      </p:sp>
    </p:spTree>
    <p:extLst>
      <p:ext uri="{BB962C8B-B14F-4D97-AF65-F5344CB8AC3E}">
        <p14:creationId xmlns:p14="http://schemas.microsoft.com/office/powerpoint/2010/main" val="247957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E6EC-2BC3-44FE-8F95-C7D4AC528E65}"/>
              </a:ext>
            </a:extLst>
          </p:cNvPr>
          <p:cNvSpPr>
            <a:spLocks noGrp="1"/>
          </p:cNvSpPr>
          <p:nvPr>
            <p:ph type="title"/>
          </p:nvPr>
        </p:nvSpPr>
        <p:spPr>
          <a:xfrm>
            <a:off x="838200" y="505097"/>
            <a:ext cx="10515600" cy="942680"/>
          </a:xfrm>
        </p:spPr>
        <p:txBody>
          <a:bodyPr>
            <a:normAutofit/>
          </a:bodyPr>
          <a:lstStyle/>
          <a:p>
            <a:pPr defTabSz="548640">
              <a:lnSpc>
                <a:spcPct val="100000"/>
              </a:lnSpc>
              <a:spcBef>
                <a:spcPts val="0"/>
              </a:spcBef>
              <a:spcAft>
                <a:spcPts val="600"/>
              </a:spcAft>
            </a:pPr>
            <a:r>
              <a:rPr lang="en-US" sz="4000" b="1" dirty="0">
                <a:solidFill>
                  <a:srgbClr val="FFFFCC"/>
                </a:solidFill>
                <a:latin typeface="+mn-lt"/>
              </a:rPr>
              <a:t>Observations:</a:t>
            </a:r>
          </a:p>
        </p:txBody>
      </p:sp>
      <p:sp>
        <p:nvSpPr>
          <p:cNvPr id="3" name="Content Placeholder 2">
            <a:extLst>
              <a:ext uri="{FF2B5EF4-FFF2-40B4-BE49-F238E27FC236}">
                <a16:creationId xmlns:a16="http://schemas.microsoft.com/office/drawing/2014/main" id="{A0CB80AE-2029-4540-AC6C-FF054DB50052}"/>
              </a:ext>
            </a:extLst>
          </p:cNvPr>
          <p:cNvSpPr>
            <a:spLocks noGrp="1"/>
          </p:cNvSpPr>
          <p:nvPr>
            <p:ph idx="1"/>
          </p:nvPr>
        </p:nvSpPr>
        <p:spPr>
          <a:xfrm>
            <a:off x="838200" y="1750423"/>
            <a:ext cx="10515600" cy="4426540"/>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In fulfillment of Genesis 17:7–9, YHWH would establish (</a:t>
            </a:r>
            <a:r>
              <a:rPr lang="en-US" sz="3600" b="1" i="1" dirty="0" err="1">
                <a:solidFill>
                  <a:srgbClr val="FFFFCC"/>
                </a:solidFill>
                <a:effectLst/>
                <a:ea typeface="Times New Roman" panose="02020603050405020304" pitchFamily="18" charset="0"/>
              </a:rPr>
              <a:t>hēqîm</a:t>
            </a:r>
            <a:r>
              <a:rPr lang="en-US" sz="3600" b="1" dirty="0">
                <a:solidFill>
                  <a:srgbClr val="FFFFCC"/>
                </a:solidFill>
                <a:effectLst/>
                <a:ea typeface="Times New Roman" panose="02020603050405020304" pitchFamily="18" charset="0"/>
              </a:rPr>
              <a:t>) the covenant he made with the ancestors, thus confirming the Israelites, descendants of the patriarchs, as parties to and heirs of the Abrahamic covenant. </a:t>
            </a:r>
          </a:p>
        </p:txBody>
      </p:sp>
    </p:spTree>
    <p:extLst>
      <p:ext uri="{BB962C8B-B14F-4D97-AF65-F5344CB8AC3E}">
        <p14:creationId xmlns:p14="http://schemas.microsoft.com/office/powerpoint/2010/main" val="11854437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E6EC-2BC3-44FE-8F95-C7D4AC528E65}"/>
              </a:ext>
            </a:extLst>
          </p:cNvPr>
          <p:cNvSpPr>
            <a:spLocks noGrp="1"/>
          </p:cNvSpPr>
          <p:nvPr>
            <p:ph type="title"/>
          </p:nvPr>
        </p:nvSpPr>
        <p:spPr>
          <a:xfrm>
            <a:off x="838200" y="355600"/>
            <a:ext cx="10515600" cy="942680"/>
          </a:xfrm>
        </p:spPr>
        <p:txBody>
          <a:bodyPr>
            <a:normAutofit/>
          </a:bodyPr>
          <a:lstStyle/>
          <a:p>
            <a:pPr defTabSz="548640">
              <a:lnSpc>
                <a:spcPct val="100000"/>
              </a:lnSpc>
              <a:spcBef>
                <a:spcPts val="0"/>
              </a:spcBef>
              <a:spcAft>
                <a:spcPts val="600"/>
              </a:spcAft>
            </a:pPr>
            <a:r>
              <a:rPr lang="en-US" sz="4000" b="1" dirty="0">
                <a:solidFill>
                  <a:srgbClr val="FFFFCC"/>
                </a:solidFill>
                <a:latin typeface="+mn-lt"/>
              </a:rPr>
              <a:t>Observations:</a:t>
            </a:r>
          </a:p>
        </p:txBody>
      </p:sp>
      <p:sp>
        <p:nvSpPr>
          <p:cNvPr id="3" name="Content Placeholder 2">
            <a:extLst>
              <a:ext uri="{FF2B5EF4-FFF2-40B4-BE49-F238E27FC236}">
                <a16:creationId xmlns:a16="http://schemas.microsoft.com/office/drawing/2014/main" id="{A0CB80AE-2029-4540-AC6C-FF054DB50052}"/>
              </a:ext>
            </a:extLst>
          </p:cNvPr>
          <p:cNvSpPr>
            <a:spLocks noGrp="1"/>
          </p:cNvSpPr>
          <p:nvPr>
            <p:ph idx="1"/>
          </p:nvPr>
        </p:nvSpPr>
        <p:spPr>
          <a:xfrm>
            <a:off x="838200" y="1337912"/>
            <a:ext cx="10515600" cy="5164488"/>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YHWH’s detailed revelation of his will at Sinai and Moses’ later promulgation of the Torah on the plains of Moab would clarify the significance of the verdict on Abraham in Genesis 26:5: “He kept my charge, my commands, my ordinances, and my instructions.” </a:t>
            </a:r>
          </a:p>
          <a:p>
            <a:pPr marL="0" marR="0" defTabSz="548640">
              <a:lnSpc>
                <a:spcPct val="100000"/>
              </a:lnSpc>
              <a:spcBef>
                <a:spcPts val="0"/>
              </a:spcBef>
              <a:spcAft>
                <a:spcPts val="600"/>
              </a:spcAft>
            </a:pPr>
            <a:r>
              <a:rPr lang="en-US" sz="3600" b="1" dirty="0">
                <a:solidFill>
                  <a:srgbClr val="FFFFCC"/>
                </a:solidFill>
                <a:effectLst/>
                <a:ea typeface="Times New Roman" panose="02020603050405020304" pitchFamily="18" charset="0"/>
              </a:rPr>
              <a:t>Through Israel’s ordination at Sinai, YHWH’s commission to the ancestors to be agents of blessing to the whole world would be formally transferred to their descendants.</a:t>
            </a:r>
            <a:r>
              <a:rPr lang="en-US" sz="3600" b="1" dirty="0">
                <a:solidFill>
                  <a:srgbClr val="FFFFCC"/>
                </a:solidFill>
                <a:effectLst/>
              </a:rPr>
              <a:t> </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6057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498835" y="765544"/>
            <a:ext cx="11190402" cy="6012327"/>
          </a:xfrm>
        </p:spPr>
        <p:txBody>
          <a:bodyPr>
            <a:noAutofit/>
          </a:bodyPr>
          <a:lstStyle/>
          <a:p>
            <a:pPr marL="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Substantively and grammatically Exodus–Numbers reads like a continuous narrative. The linkage is clearly illustrated by Exodus 16–18, which is composed as the first phase of the wilderness wanderings described in Numbers.</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Deuteronomy, which is presented as a sermon by Moses on the eastern side of the Jordan, is linked to this material by the towering figure of the preacher, repeated references to the events associated with the Exodus, and parallel prescriptive legislation. </a:t>
            </a:r>
          </a:p>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Literarily and contextually, however, Deuteronomy stands on its own. </a:t>
            </a:r>
            <a:endParaRPr lang="en-US" sz="34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41368907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A115A-CA74-2658-A9EE-2C220FCAFC4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7326933-5C49-FC94-E42E-4FA487F2322C}"/>
              </a:ext>
            </a:extLst>
          </p:cNvPr>
          <p:cNvSpPr>
            <a:spLocks noGrp="1"/>
          </p:cNvSpPr>
          <p:nvPr>
            <p:ph idx="1"/>
          </p:nvPr>
        </p:nvSpPr>
        <p:spPr/>
        <p:txBody>
          <a:bodyPr>
            <a:normAutofit/>
          </a:bodyPr>
          <a:lstStyle/>
          <a:p>
            <a:pPr marL="0" indent="0">
              <a:buNone/>
              <a:tabLst>
                <a:tab pos="457200" algn="l"/>
              </a:tabLst>
            </a:pPr>
            <a:r>
              <a:rPr lang="en-US" sz="3400" b="1" dirty="0">
                <a:solidFill>
                  <a:srgbClr val="FFFFCC"/>
                </a:solidFill>
              </a:rPr>
              <a:t>3.	The Covenant Ritual at Sinai</a:t>
            </a:r>
          </a:p>
        </p:txBody>
      </p:sp>
    </p:spTree>
    <p:extLst>
      <p:ext uri="{BB962C8B-B14F-4D97-AF65-F5344CB8AC3E}">
        <p14:creationId xmlns:p14="http://schemas.microsoft.com/office/powerpoint/2010/main" val="2477522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82723A-94C0-44D0-9295-C89CD5CA29CB}"/>
              </a:ext>
            </a:extLst>
          </p:cNvPr>
          <p:cNvSpPr>
            <a:spLocks noGrp="1"/>
          </p:cNvSpPr>
          <p:nvPr>
            <p:ph idx="1"/>
          </p:nvPr>
        </p:nvSpPr>
        <p:spPr>
          <a:xfrm>
            <a:off x="838200" y="903767"/>
            <a:ext cx="10515600" cy="6251944"/>
          </a:xfrm>
        </p:spPr>
        <p:txBody>
          <a:bodyPr>
            <a:normAutofit fontScale="92500" lnSpcReduction="20000"/>
          </a:bodyPr>
          <a:lstStyle/>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1:	The Vassal’s Preparation for the Coming of the Divine Suzerain (Exod 19:7–15)</a:t>
            </a:r>
          </a:p>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2: 	The Arrival (Parousia) of the Divine Suzerain (Exod 19:16–25)</a:t>
            </a:r>
          </a:p>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3: 	The Suzerain’s Declaration of the Foundations of the Covenant (Exod 20:1–21)</a:t>
            </a:r>
          </a:p>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4: 	The First Expansion of the Covenant Stipulations (Exod 21:1–23:19)</a:t>
            </a:r>
          </a:p>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5: 	The Suzerain’s Appeal for Exclusive and Undivided Loyalty (Exod 23:20–33)</a:t>
            </a:r>
          </a:p>
          <a:p>
            <a:pPr marL="1828800" indent="-1828800" defTabSz="548640">
              <a:lnSpc>
                <a:spcPct val="110000"/>
              </a:lnSpc>
              <a:spcBef>
                <a:spcPts val="0"/>
              </a:spcBef>
              <a:spcAft>
                <a:spcPts val="600"/>
              </a:spcAft>
              <a:buNone/>
            </a:pPr>
            <a:r>
              <a:rPr lang="en-US" sz="3600" b="1" dirty="0">
                <a:solidFill>
                  <a:srgbClr val="FFFFCC"/>
                </a:solidFill>
                <a:effectLst/>
                <a:ea typeface="Times New Roman" panose="02020603050405020304" pitchFamily="18" charset="0"/>
              </a:rPr>
              <a:t>Stage 6: 	The Covenant-Ratification Procedure (Exod 24:1–11)</a:t>
            </a:r>
          </a:p>
        </p:txBody>
      </p:sp>
    </p:spTree>
    <p:extLst>
      <p:ext uri="{BB962C8B-B14F-4D97-AF65-F5344CB8AC3E}">
        <p14:creationId xmlns:p14="http://schemas.microsoft.com/office/powerpoint/2010/main" val="42915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E2681-23B4-46B8-98A0-98F450C1000B}"/>
              </a:ext>
            </a:extLst>
          </p:cNvPr>
          <p:cNvSpPr>
            <a:spLocks noGrp="1"/>
          </p:cNvSpPr>
          <p:nvPr>
            <p:ph type="title"/>
          </p:nvPr>
        </p:nvSpPr>
        <p:spPr/>
        <p:txBody>
          <a:bodyPr>
            <a:normAutofit/>
          </a:bodyPr>
          <a:lstStyle/>
          <a:p>
            <a:pPr defTabSz="548640">
              <a:lnSpc>
                <a:spcPct val="100000"/>
              </a:lnSpc>
              <a:spcBef>
                <a:spcPts val="0"/>
              </a:spcBef>
              <a:spcAft>
                <a:spcPts val="600"/>
              </a:spcAft>
            </a:pPr>
            <a:r>
              <a:rPr lang="en-US" sz="3600" b="1" dirty="0">
                <a:solidFill>
                  <a:srgbClr val="FFFFCC"/>
                </a:solidFill>
                <a:latin typeface="+mn-lt"/>
              </a:rPr>
              <a:t>Stage 6: 	The Covenant-Ratification Procedure (Exod 		24:1–11)</a:t>
            </a:r>
          </a:p>
        </p:txBody>
      </p:sp>
      <p:sp>
        <p:nvSpPr>
          <p:cNvPr id="3" name="Content Placeholder 2">
            <a:extLst>
              <a:ext uri="{FF2B5EF4-FFF2-40B4-BE49-F238E27FC236}">
                <a16:creationId xmlns:a16="http://schemas.microsoft.com/office/drawing/2014/main" id="{5782723A-94C0-44D0-9295-C89CD5CA29CB}"/>
              </a:ext>
            </a:extLst>
          </p:cNvPr>
          <p:cNvSpPr>
            <a:spLocks noGrp="1"/>
          </p:cNvSpPr>
          <p:nvPr>
            <p:ph idx="1"/>
          </p:nvPr>
        </p:nvSpPr>
        <p:spPr/>
        <p:txBody>
          <a:bodyPr>
            <a:noAutofit/>
          </a:bodyPr>
          <a:lstStyle/>
          <a:p>
            <a:pPr marL="457200" marR="0" indent="-4572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1.	The oral proclamation and [second] acceptance of the terms of the covenant (Exod 24:3; cf. 19:7–8).   </a:t>
            </a:r>
          </a:p>
          <a:p>
            <a:pPr marL="457200" marR="0" indent="-45720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2.	The transcription of the terms of the covenant (Exod 24:4a). </a:t>
            </a:r>
          </a:p>
          <a:p>
            <a:pPr marL="457200" marR="0" indent="-45720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3.	</a:t>
            </a:r>
            <a:r>
              <a:rPr lang="en-US" sz="3600" b="1" dirty="0">
                <a:solidFill>
                  <a:srgbClr val="FFFFCC"/>
                </a:solidFill>
                <a:effectLst/>
                <a:ea typeface="Times New Roman" panose="02020603050405020304" pitchFamily="18" charset="0"/>
              </a:rPr>
              <a:t>The construction of the altar and the erection of twelve pillars (Exod 24:4b)</a:t>
            </a:r>
          </a:p>
        </p:txBody>
      </p:sp>
    </p:spTree>
    <p:extLst>
      <p:ext uri="{BB962C8B-B14F-4D97-AF65-F5344CB8AC3E}">
        <p14:creationId xmlns:p14="http://schemas.microsoft.com/office/powerpoint/2010/main" val="3420447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E2681-23B4-46B8-98A0-98F450C1000B}"/>
              </a:ext>
            </a:extLst>
          </p:cNvPr>
          <p:cNvSpPr>
            <a:spLocks noGrp="1"/>
          </p:cNvSpPr>
          <p:nvPr>
            <p:ph type="title"/>
          </p:nvPr>
        </p:nvSpPr>
        <p:spPr/>
        <p:txBody>
          <a:bodyPr>
            <a:normAutofit/>
          </a:bodyPr>
          <a:lstStyle/>
          <a:p>
            <a:pPr defTabSz="548640">
              <a:lnSpc>
                <a:spcPct val="100000"/>
              </a:lnSpc>
              <a:spcBef>
                <a:spcPts val="0"/>
              </a:spcBef>
              <a:spcAft>
                <a:spcPts val="600"/>
              </a:spcAft>
            </a:pPr>
            <a:r>
              <a:rPr lang="en-US" sz="3600" b="1" dirty="0">
                <a:solidFill>
                  <a:srgbClr val="FFFFCC"/>
                </a:solidFill>
                <a:latin typeface="+mn-lt"/>
              </a:rPr>
              <a:t>Stage 6: 	The Covenant-Ratification Procedure (Exod 		24:1–11)</a:t>
            </a:r>
          </a:p>
        </p:txBody>
      </p:sp>
      <p:sp>
        <p:nvSpPr>
          <p:cNvPr id="3" name="Content Placeholder 2">
            <a:extLst>
              <a:ext uri="{FF2B5EF4-FFF2-40B4-BE49-F238E27FC236}">
                <a16:creationId xmlns:a16="http://schemas.microsoft.com/office/drawing/2014/main" id="{5782723A-94C0-44D0-9295-C89CD5CA29CB}"/>
              </a:ext>
            </a:extLst>
          </p:cNvPr>
          <p:cNvSpPr>
            <a:spLocks noGrp="1"/>
          </p:cNvSpPr>
          <p:nvPr>
            <p:ph idx="1"/>
          </p:nvPr>
        </p:nvSpPr>
        <p:spPr>
          <a:xfrm>
            <a:off x="838200" y="1825624"/>
            <a:ext cx="10515600" cy="4957947"/>
          </a:xfrm>
        </p:spPr>
        <p:txBody>
          <a:bodyPr>
            <a:noAutofit/>
          </a:bodyPr>
          <a:lstStyle/>
          <a:p>
            <a:pPr marL="457200" indent="-457200" defTabSz="548640">
              <a:lnSpc>
                <a:spcPct val="100000"/>
              </a:lnSpc>
              <a:spcBef>
                <a:spcPts val="0"/>
              </a:spcBef>
              <a:spcAft>
                <a:spcPts val="600"/>
              </a:spcAft>
              <a:buNone/>
              <a:tabLst>
                <a:tab pos="574675" algn="l"/>
              </a:tabLst>
            </a:pPr>
            <a:r>
              <a:rPr lang="en-US" sz="3600" b="1" dirty="0">
                <a:solidFill>
                  <a:srgbClr val="FFFFCC"/>
                </a:solidFill>
                <a:effectLst/>
                <a:ea typeface="Times New Roman" panose="02020603050405020304" pitchFamily="18" charset="0"/>
              </a:rPr>
              <a:t>4.	Sacrificial offerings (Exod 24:5)</a:t>
            </a:r>
            <a:endParaRPr lang="en-US" sz="3600" b="1" dirty="0">
              <a:solidFill>
                <a:srgbClr val="FFFFCC"/>
              </a:solidFill>
              <a:ea typeface="Times New Roman" panose="02020603050405020304" pitchFamily="18" charset="0"/>
            </a:endParaRPr>
          </a:p>
          <a:p>
            <a:pPr marL="457200" indent="-457200" defTabSz="548640">
              <a:lnSpc>
                <a:spcPct val="100000"/>
              </a:lnSpc>
              <a:spcBef>
                <a:spcPts val="0"/>
              </a:spcBef>
              <a:spcAft>
                <a:spcPts val="600"/>
              </a:spcAft>
              <a:buNone/>
              <a:tabLst>
                <a:tab pos="574675" algn="l"/>
              </a:tabLst>
            </a:pPr>
            <a:r>
              <a:rPr lang="en-US" sz="3600" b="1" dirty="0">
                <a:solidFill>
                  <a:srgbClr val="FFFFCC"/>
                </a:solidFill>
                <a:effectLst/>
                <a:ea typeface="Times New Roman" panose="02020603050405020304" pitchFamily="18" charset="0"/>
              </a:rPr>
              <a:t>5.	Collecting sacrificial blood and sprinkling the altar (Exod 24:6) </a:t>
            </a:r>
          </a:p>
          <a:p>
            <a:pPr marL="457200" indent="-457200" defTabSz="548640">
              <a:lnSpc>
                <a:spcPct val="100000"/>
              </a:lnSpc>
              <a:spcBef>
                <a:spcPts val="0"/>
              </a:spcBef>
              <a:spcAft>
                <a:spcPts val="600"/>
              </a:spcAft>
              <a:buNone/>
              <a:tabLst>
                <a:tab pos="574675" algn="l"/>
              </a:tabLst>
            </a:pPr>
            <a:r>
              <a:rPr lang="en-US" sz="3600" b="1" dirty="0">
                <a:solidFill>
                  <a:srgbClr val="FFFFCC"/>
                </a:solidFill>
                <a:ea typeface="Times New Roman" panose="02020603050405020304" pitchFamily="18" charset="0"/>
              </a:rPr>
              <a:t>6.	</a:t>
            </a:r>
            <a:r>
              <a:rPr lang="en-US" sz="3600" b="1" dirty="0">
                <a:solidFill>
                  <a:srgbClr val="FFFFCC"/>
                </a:solidFill>
                <a:effectLst/>
                <a:ea typeface="Times New Roman" panose="02020603050405020304" pitchFamily="18" charset="0"/>
              </a:rPr>
              <a:t>Reading the Covenant Document and sprinkling the people (Exod 24:6–8) </a:t>
            </a:r>
          </a:p>
          <a:p>
            <a:pPr marL="457200" indent="-457200" defTabSz="548640">
              <a:lnSpc>
                <a:spcPct val="100000"/>
              </a:lnSpc>
              <a:spcBef>
                <a:spcPts val="0"/>
              </a:spcBef>
              <a:spcAft>
                <a:spcPts val="600"/>
              </a:spcAft>
              <a:buNone/>
              <a:tabLst>
                <a:tab pos="574675" algn="l"/>
              </a:tabLst>
            </a:pPr>
            <a:r>
              <a:rPr lang="en-US" sz="3600" b="1" dirty="0">
                <a:solidFill>
                  <a:srgbClr val="FFFFCC"/>
                </a:solidFill>
                <a:ea typeface="Times New Roman" panose="02020603050405020304" pitchFamily="18" charset="0"/>
              </a:rPr>
              <a:t>7.	</a:t>
            </a:r>
            <a:r>
              <a:rPr lang="en-US" sz="3600" b="1" dirty="0">
                <a:solidFill>
                  <a:srgbClr val="FFFFCC"/>
                </a:solidFill>
                <a:effectLst/>
                <a:ea typeface="Times New Roman" panose="02020603050405020304" pitchFamily="18" charset="0"/>
              </a:rPr>
              <a:t>Eating the covenant meal in the presence of the divine Suzerain (Exod 24:9–11)</a:t>
            </a:r>
          </a:p>
          <a:p>
            <a:pPr marL="457200" indent="-457200" defTabSz="548640">
              <a:lnSpc>
                <a:spcPct val="100000"/>
              </a:lnSpc>
              <a:spcBef>
                <a:spcPts val="0"/>
              </a:spcBef>
              <a:spcAft>
                <a:spcPts val="600"/>
              </a:spcAft>
              <a:buNone/>
              <a:tabLst>
                <a:tab pos="574675"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51211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5A9D3-37B7-432D-801F-D3E1B56FFA02}"/>
              </a:ext>
            </a:extLst>
          </p:cNvPr>
          <p:cNvSpPr>
            <a:spLocks noGrp="1"/>
          </p:cNvSpPr>
          <p:nvPr>
            <p:ph type="title"/>
          </p:nvPr>
        </p:nvSpPr>
        <p:spPr/>
        <p:txBody>
          <a:bodyPr/>
          <a:lstStyle/>
          <a:p>
            <a:pPr defTabSz="548640">
              <a:lnSpc>
                <a:spcPct val="100000"/>
              </a:lnSpc>
              <a:spcBef>
                <a:spcPts val="0"/>
              </a:spcBef>
              <a:spcAft>
                <a:spcPts val="600"/>
              </a:spcAft>
            </a:pPr>
            <a:endParaRPr lang="en-US">
              <a:solidFill>
                <a:srgbClr val="FFFFCC"/>
              </a:solidFill>
            </a:endParaRPr>
          </a:p>
        </p:txBody>
      </p:sp>
      <p:pic>
        <p:nvPicPr>
          <p:cNvPr id="5" name="Content Placeholder 4" descr="Diagram&#10;&#10;Description automatically generated">
            <a:extLst>
              <a:ext uri="{FF2B5EF4-FFF2-40B4-BE49-F238E27FC236}">
                <a16:creationId xmlns:a16="http://schemas.microsoft.com/office/drawing/2014/main" id="{EA77BDE1-1AD5-4AB2-8CDF-C71B36C27FF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8849" y="365125"/>
            <a:ext cx="9671300" cy="6127750"/>
          </a:xfrm>
        </p:spPr>
      </p:pic>
    </p:spTree>
    <p:extLst>
      <p:ext uri="{BB962C8B-B14F-4D97-AF65-F5344CB8AC3E}">
        <p14:creationId xmlns:p14="http://schemas.microsoft.com/office/powerpoint/2010/main" val="781133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F673D-EF33-514D-0B39-F4573C234C3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FD912E4-FFB6-DBDF-BB2C-F1F9C50CFA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022821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89" y="452387"/>
            <a:ext cx="11338422" cy="5694412"/>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104900" y="1830675"/>
            <a:ext cx="9982200" cy="3385542"/>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8</a:t>
            </a:r>
          </a:p>
          <a:p>
            <a:pPr algn="ctr"/>
            <a:r>
              <a:rPr lang="en-US" sz="4000" b="1" dirty="0">
                <a:solidFill>
                  <a:srgbClr val="220000"/>
                </a:solidFill>
                <a:latin typeface="Matura MT Script Capitals" panose="03020802060602070202" pitchFamily="66" charset="0"/>
              </a:rPr>
              <a:t>The Decalogue and Other Constitutional Covenant Documents Revealed at Sinai/Horeb</a:t>
            </a:r>
          </a:p>
          <a:p>
            <a:pPr algn="ctr"/>
            <a:r>
              <a:rPr lang="en-US" sz="4000" b="1" dirty="0">
                <a:solidFill>
                  <a:srgbClr val="220000"/>
                </a:solidFill>
                <a:latin typeface="Matura MT Script Capitals" panose="03020802060602070202" pitchFamily="66" charset="0"/>
              </a:rPr>
              <a:t>(Exodus 19–Leviticus 27)</a:t>
            </a:r>
            <a:endParaRPr lang="en-US" sz="2400" b="1" dirty="0">
              <a:solidFill>
                <a:srgbClr val="220000"/>
              </a:solidFill>
              <a:latin typeface="Matura MT Script Capitals" panose="03020802060602070202" pitchFamily="66" charset="0"/>
            </a:endParaRPr>
          </a:p>
        </p:txBody>
      </p:sp>
    </p:spTree>
    <p:extLst>
      <p:ext uri="{BB962C8B-B14F-4D97-AF65-F5344CB8AC3E}">
        <p14:creationId xmlns:p14="http://schemas.microsoft.com/office/powerpoint/2010/main" val="659472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E03A8-BAB9-4B56-B129-CC906851F6D2}"/>
              </a:ext>
            </a:extLst>
          </p:cNvPr>
          <p:cNvSpPr>
            <a:spLocks noGrp="1"/>
          </p:cNvSpPr>
          <p:nvPr>
            <p:ph type="title"/>
          </p:nvPr>
        </p:nvSpPr>
        <p:spPr>
          <a:xfrm>
            <a:off x="710908" y="1011567"/>
            <a:ext cx="11074479" cy="1366031"/>
          </a:xfrm>
        </p:spPr>
        <p:txBody>
          <a:bodyPr>
            <a:noAutofit/>
          </a:bodyPr>
          <a:lstStyle/>
          <a:p>
            <a:pPr defTabSz="548640">
              <a:lnSpc>
                <a:spcPct val="100000"/>
              </a:lnSpc>
              <a:spcBef>
                <a:spcPts val="0"/>
              </a:spcBef>
              <a:spcAft>
                <a:spcPts val="600"/>
              </a:spcAft>
            </a:pPr>
            <a:r>
              <a:rPr lang="en-US" sz="3600" b="1" dirty="0">
                <a:solidFill>
                  <a:srgbClr val="FFFFCC"/>
                </a:solidFill>
                <a:latin typeface="+mn-lt"/>
              </a:rPr>
              <a:t>4.  The Decalogue: The Foundation of Israel’s 	Covenantal Constitution and the World’s First </a:t>
            </a:r>
            <a:br>
              <a:rPr lang="en-US" sz="3600" b="1" dirty="0">
                <a:solidFill>
                  <a:srgbClr val="FFFFCC"/>
                </a:solidFill>
                <a:latin typeface="+mn-lt"/>
              </a:rPr>
            </a:br>
            <a:r>
              <a:rPr lang="en-US" sz="3600" b="1" dirty="0">
                <a:solidFill>
                  <a:srgbClr val="FFFFCC"/>
                </a:solidFill>
                <a:latin typeface="+mn-lt"/>
              </a:rPr>
              <a:t>	Bill of Rights</a:t>
            </a:r>
          </a:p>
        </p:txBody>
      </p:sp>
      <p:sp>
        <p:nvSpPr>
          <p:cNvPr id="3" name="Content Placeholder 2">
            <a:extLst>
              <a:ext uri="{FF2B5EF4-FFF2-40B4-BE49-F238E27FC236}">
                <a16:creationId xmlns:a16="http://schemas.microsoft.com/office/drawing/2014/main" id="{B6006E37-D8B7-40C4-BD4B-2EF54E8F7287}"/>
              </a:ext>
            </a:extLst>
          </p:cNvPr>
          <p:cNvSpPr>
            <a:spLocks noGrp="1"/>
          </p:cNvSpPr>
          <p:nvPr>
            <p:ph idx="1"/>
          </p:nvPr>
        </p:nvSpPr>
        <p:spPr>
          <a:xfrm>
            <a:off x="838200" y="3040912"/>
            <a:ext cx="10515600" cy="3604437"/>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Decalogue is the foundation stone of a covenant whose terms would be spelled out in increasing detail with subsequent revelation.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With ten firm declarations, the Decalogue sketches a worldview and covenantal ethic to be embodied by those whom YHWH had graced with redemption. </a:t>
            </a:r>
            <a:endParaRPr lang="en-US" sz="4800" b="1" dirty="0">
              <a:solidFill>
                <a:srgbClr val="FFFFCC"/>
              </a:solidFill>
            </a:endParaRPr>
          </a:p>
        </p:txBody>
      </p:sp>
    </p:spTree>
    <p:extLst>
      <p:ext uri="{BB962C8B-B14F-4D97-AF65-F5344CB8AC3E}">
        <p14:creationId xmlns:p14="http://schemas.microsoft.com/office/powerpoint/2010/main" val="383045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651869" y="861237"/>
            <a:ext cx="2971800" cy="5554644"/>
          </a:xfrm>
        </p:spPr>
        <p:txBody>
          <a:bodyPr>
            <a:normAutofit fontScale="90000"/>
          </a:bodyPr>
          <a:lstStyle/>
          <a:p>
            <a:pPr algn="r" defTabSz="548640">
              <a:lnSpc>
                <a:spcPct val="100000"/>
              </a:lnSpc>
              <a:spcBef>
                <a:spcPts val="0"/>
              </a:spcBef>
              <a:spcAft>
                <a:spcPts val="600"/>
              </a:spcAft>
              <a:defRPr/>
            </a:pPr>
            <a:r>
              <a:rPr lang="en-US" b="1" dirty="0">
                <a:solidFill>
                  <a:srgbClr val="FFFFCC"/>
                </a:solidFill>
                <a:latin typeface="+mn-lt"/>
              </a:rPr>
              <a:t>Ancient</a:t>
            </a:r>
            <a:br>
              <a:rPr lang="en-US" b="1" dirty="0">
                <a:solidFill>
                  <a:srgbClr val="FFFFCC"/>
                </a:solidFill>
                <a:latin typeface="+mn-lt"/>
              </a:rPr>
            </a:br>
            <a:r>
              <a:rPr lang="en-US" b="1" dirty="0">
                <a:solidFill>
                  <a:srgbClr val="FFFFCC"/>
                </a:solidFill>
                <a:latin typeface="+mn-lt"/>
              </a:rPr>
              <a:t>Near</a:t>
            </a:r>
            <a:br>
              <a:rPr lang="en-US" b="1" dirty="0">
                <a:solidFill>
                  <a:srgbClr val="FFFFCC"/>
                </a:solidFill>
                <a:latin typeface="+mn-lt"/>
              </a:rPr>
            </a:br>
            <a:r>
              <a:rPr lang="en-US" b="1" dirty="0">
                <a:solidFill>
                  <a:srgbClr val="FFFFCC"/>
                </a:solidFill>
                <a:latin typeface="+mn-lt"/>
              </a:rPr>
              <a:t>Eastern</a:t>
            </a:r>
            <a:br>
              <a:rPr lang="en-US" b="1" dirty="0">
                <a:solidFill>
                  <a:srgbClr val="FFFFCC"/>
                </a:solidFill>
                <a:latin typeface="+mn-lt"/>
              </a:rPr>
            </a:br>
            <a:r>
              <a:rPr lang="en-US" b="1" dirty="0">
                <a:solidFill>
                  <a:srgbClr val="FFFFCC"/>
                </a:solidFill>
                <a:latin typeface="+mn-lt"/>
              </a:rPr>
              <a:t>Treaty</a:t>
            </a:r>
            <a:br>
              <a:rPr lang="en-US" b="1" dirty="0">
                <a:solidFill>
                  <a:srgbClr val="FFFFCC"/>
                </a:solidFill>
                <a:latin typeface="+mn-lt"/>
              </a:rPr>
            </a:br>
            <a:r>
              <a:rPr lang="en-US" b="1" dirty="0">
                <a:solidFill>
                  <a:srgbClr val="FFFFCC"/>
                </a:solidFill>
                <a:latin typeface="+mn-lt"/>
              </a:rPr>
              <a:t>Structure</a:t>
            </a:r>
            <a:br>
              <a:rPr lang="en-US" b="1" dirty="0">
                <a:solidFill>
                  <a:srgbClr val="FFFFCC"/>
                </a:solidFill>
                <a:latin typeface="+mn-lt"/>
              </a:rPr>
            </a:br>
            <a:r>
              <a:rPr lang="en-US" sz="2800" b="1" dirty="0">
                <a:solidFill>
                  <a:srgbClr val="FFFFCC"/>
                </a:solidFill>
                <a:latin typeface="+mn-lt"/>
              </a:rPr>
              <a:t>(Image based on the structures proposed by Kenneth Kitchen and Paul Lawrence, </a:t>
            </a:r>
            <a:br>
              <a:rPr lang="en-US" sz="2800" b="1" dirty="0">
                <a:solidFill>
                  <a:srgbClr val="FFFFCC"/>
                </a:solidFill>
                <a:latin typeface="+mn-lt"/>
              </a:rPr>
            </a:br>
            <a:r>
              <a:rPr lang="en-US" sz="2800" b="1" i="1" dirty="0">
                <a:solidFill>
                  <a:srgbClr val="FFFFCC"/>
                </a:solidFill>
                <a:latin typeface="+mn-lt"/>
              </a:rPr>
              <a:t>Treaty, Law, and Covenant</a:t>
            </a:r>
            <a:r>
              <a:rPr lang="en-US" sz="2800" b="1" dirty="0">
                <a:solidFill>
                  <a:srgbClr val="FFFFCC"/>
                </a:solidFill>
                <a:latin typeface="+mn-lt"/>
              </a:rPr>
              <a:t>, vol. 3)</a:t>
            </a:r>
            <a:br>
              <a:rPr lang="en-US" dirty="0">
                <a:solidFill>
                  <a:srgbClr val="FFFFCC"/>
                </a:solidFill>
              </a:rPr>
            </a:br>
            <a:endParaRPr lang="en-US" dirty="0">
              <a:solidFill>
                <a:srgbClr val="FFFFCC"/>
              </a:solidFill>
            </a:endParaRPr>
          </a:p>
        </p:txBody>
      </p:sp>
      <p:pic>
        <p:nvPicPr>
          <p:cNvPr id="5" name="Picture 4">
            <a:extLst>
              <a:ext uri="{FF2B5EF4-FFF2-40B4-BE49-F238E27FC236}">
                <a16:creationId xmlns:a16="http://schemas.microsoft.com/office/drawing/2014/main" id="{76D0CD70-31F7-4C45-B7C2-4077CC20FA64}"/>
              </a:ext>
            </a:extLst>
          </p:cNvPr>
          <p:cNvPicPr>
            <a:picLocks noChangeAspect="1"/>
          </p:cNvPicPr>
          <p:nvPr/>
        </p:nvPicPr>
        <p:blipFill>
          <a:blip r:embed="rId3"/>
          <a:stretch>
            <a:fillRect/>
          </a:stretch>
        </p:blipFill>
        <p:spPr>
          <a:xfrm>
            <a:off x="4995960" y="0"/>
            <a:ext cx="5544171" cy="6858000"/>
          </a:xfrm>
          <a:prstGeom prst="rect">
            <a:avLst/>
          </a:prstGeom>
        </p:spPr>
      </p:pic>
    </p:spTree>
    <p:extLst>
      <p:ext uri="{BB962C8B-B14F-4D97-AF65-F5344CB8AC3E}">
        <p14:creationId xmlns:p14="http://schemas.microsoft.com/office/powerpoint/2010/main" val="17032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64200"/>
            <a:ext cx="8229600" cy="502601"/>
          </a:xfrm>
        </p:spPr>
        <p:txBody>
          <a:bodyPr>
            <a:noAutofit/>
          </a:bodyPr>
          <a:lstStyle/>
          <a:p>
            <a:pPr marL="1028700" indent="-1028700" algn="ctr" defTabSz="548640">
              <a:lnSpc>
                <a:spcPct val="100000"/>
              </a:lnSpc>
              <a:spcBef>
                <a:spcPts val="0"/>
              </a:spcBef>
              <a:spcAft>
                <a:spcPts val="600"/>
              </a:spcAft>
              <a:tabLst>
                <a:tab pos="457200" algn="l"/>
                <a:tab pos="1033463" algn="l"/>
              </a:tabLst>
              <a:defRPr/>
            </a:pPr>
            <a:r>
              <a:rPr lang="en-US" sz="3600" b="1" dirty="0">
                <a:solidFill>
                  <a:srgbClr val="FFFFCC"/>
                </a:solidFill>
                <a:latin typeface="+mn-lt"/>
              </a:rPr>
              <a:t>The Covenantal Structure</a:t>
            </a:r>
            <a:endParaRPr lang="en-US" sz="3600" dirty="0">
              <a:solidFill>
                <a:srgbClr val="FFFFCC"/>
              </a:solidFill>
              <a:latin typeface="+mn-lt"/>
            </a:endParaRPr>
          </a:p>
        </p:txBody>
      </p:sp>
      <p:sp>
        <p:nvSpPr>
          <p:cNvPr id="3" name="Content Placeholder 2"/>
          <p:cNvSpPr>
            <a:spLocks noGrp="1"/>
          </p:cNvSpPr>
          <p:nvPr>
            <p:ph idx="1"/>
          </p:nvPr>
        </p:nvSpPr>
        <p:spPr>
          <a:xfrm>
            <a:off x="1193074" y="1810693"/>
            <a:ext cx="9692640" cy="4315472"/>
          </a:xfrm>
        </p:spPr>
        <p:txBody>
          <a:bodyPr/>
          <a:lstStyle/>
          <a:p>
            <a:pPr marL="742950" indent="-742950" defTabSz="548640">
              <a:lnSpc>
                <a:spcPct val="100000"/>
              </a:lnSpc>
              <a:spcBef>
                <a:spcPts val="0"/>
              </a:spcBef>
              <a:spcAft>
                <a:spcPts val="600"/>
              </a:spcAft>
              <a:buAutoNum type="alphaLcPeriod"/>
            </a:pPr>
            <a:r>
              <a:rPr lang="en-US" sz="3600" b="1" dirty="0">
                <a:solidFill>
                  <a:srgbClr val="FFFFCC"/>
                </a:solidFill>
              </a:rPr>
              <a:t>The Preamble, identifying the suzerain.</a:t>
            </a:r>
          </a:p>
          <a:p>
            <a:pPr marL="742950" indent="-742950" defTabSz="548640">
              <a:lnSpc>
                <a:spcPct val="100000"/>
              </a:lnSpc>
              <a:spcBef>
                <a:spcPts val="0"/>
              </a:spcBef>
              <a:spcAft>
                <a:spcPts val="600"/>
              </a:spcAft>
              <a:buAutoNum type="alphaLcPeriod"/>
            </a:pPr>
            <a:r>
              <a:rPr lang="en-US" sz="3600" b="1" dirty="0">
                <a:solidFill>
                  <a:srgbClr val="FFFFCC"/>
                </a:solidFill>
              </a:rPr>
              <a:t>The Historical Prologue, summarizing the history of the relationship.</a:t>
            </a:r>
          </a:p>
          <a:p>
            <a:pPr marL="742950" indent="-742950" defTabSz="548640">
              <a:lnSpc>
                <a:spcPct val="100000"/>
              </a:lnSpc>
              <a:spcBef>
                <a:spcPts val="0"/>
              </a:spcBef>
              <a:spcAft>
                <a:spcPts val="600"/>
              </a:spcAft>
              <a:buAutoNum type="alphaLcPeriod"/>
            </a:pPr>
            <a:r>
              <a:rPr lang="en-US" sz="3600" b="1" dirty="0">
                <a:solidFill>
                  <a:srgbClr val="FFFFCC"/>
                </a:solidFill>
              </a:rPr>
              <a:t>The Stipulations, summarizing the divine Suzerain’s expectations of his vassal.</a:t>
            </a:r>
          </a:p>
        </p:txBody>
      </p:sp>
    </p:spTree>
    <p:extLst>
      <p:ext uri="{BB962C8B-B14F-4D97-AF65-F5344CB8AC3E}">
        <p14:creationId xmlns:p14="http://schemas.microsoft.com/office/powerpoint/2010/main" val="3055553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647307" y="871870"/>
            <a:ext cx="10897386" cy="5689185"/>
          </a:xfrm>
        </p:spPr>
        <p:txBody>
          <a:bodyPr>
            <a:normAutofit lnSpcReduction="10000"/>
          </a:bodyPr>
          <a:lstStyle/>
          <a:p>
            <a:pPr marL="0" marR="0" indent="0">
              <a:lnSpc>
                <a:spcPct val="12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Exodus 1–18 offers among the most exciting reading in the First Testament, capturing the drama of this momentous event and portraying a fascinating cast of characters. </a:t>
            </a:r>
          </a:p>
          <a:p>
            <a:pPr marL="0" marR="0" indent="0">
              <a:lnSpc>
                <a:spcPct val="12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Many critical scholars treat these accounts as legendary embellishments of a great character (Moses) and mythical portrayals of natural events (the plagues, crossing the Red sea, the manna, the phenomena at Sinai), but these are best interpreted as theological and sermonic presentations of historical events</a:t>
            </a:r>
            <a:r>
              <a:rPr lang="en-US" sz="3400" b="1" dirty="0">
                <a:solidFill>
                  <a:srgbClr val="FFFFCC"/>
                </a:solidFill>
                <a:latin typeface="Calibri" panose="020F0502020204030204" pitchFamily="34" charset="0"/>
                <a:ea typeface="MS Gothic" panose="020B0609070205080204" pitchFamily="49" charset="-128"/>
              </a:rPr>
              <a:t>.</a:t>
            </a:r>
            <a:endParaRPr lang="en-US" sz="3400" b="1"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9706761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57855B-D802-439F-8690-B203A5C0E5F7}"/>
              </a:ext>
            </a:extLst>
          </p:cNvPr>
          <p:cNvSpPr>
            <a:spLocks noGrp="1"/>
          </p:cNvSpPr>
          <p:nvPr>
            <p:ph idx="1"/>
          </p:nvPr>
        </p:nvSpPr>
        <p:spPr>
          <a:xfrm>
            <a:off x="600891" y="893135"/>
            <a:ext cx="10894423" cy="5599740"/>
          </a:xfrm>
        </p:spPr>
        <p:txBody>
          <a:bodyPr>
            <a:normAutofit/>
          </a:bodyPr>
          <a:lstStyle/>
          <a:p>
            <a:pPr marL="0" indent="0" defTabSz="548640">
              <a:lnSpc>
                <a:spcPct val="100000"/>
              </a:lnSpc>
              <a:spcBef>
                <a:spcPts val="0"/>
              </a:spcBef>
              <a:spcAft>
                <a:spcPts val="600"/>
              </a:spcAft>
              <a:buNone/>
            </a:pPr>
            <a:r>
              <a:rPr lang="en-US" sz="3900" b="1" dirty="0">
                <a:solidFill>
                  <a:srgbClr val="FFFFCC"/>
                </a:solidFill>
                <a:effectLst/>
                <a:ea typeface="Times New Roman" panose="02020603050405020304" pitchFamily="18" charset="0"/>
              </a:rPr>
              <a:t>Because YHWH addressed the stipulations of the Decalogue to male heads of households as potential perpetrators of offenses and threats to the divine covenantal order, we may interpret it as an ancient Israelite version of a “bill of rights.” </a:t>
            </a:r>
          </a:p>
          <a:p>
            <a:pPr marL="0" indent="0" defTabSz="548640">
              <a:lnSpc>
                <a:spcPct val="100000"/>
              </a:lnSpc>
              <a:spcBef>
                <a:spcPts val="0"/>
              </a:spcBef>
              <a:spcAft>
                <a:spcPts val="600"/>
              </a:spcAft>
              <a:buNone/>
            </a:pPr>
            <a:r>
              <a:rPr lang="en-US" sz="3900" b="1" dirty="0">
                <a:solidFill>
                  <a:srgbClr val="FFFFCC"/>
                </a:solidFill>
                <a:effectLst/>
                <a:ea typeface="Times New Roman" panose="02020603050405020304" pitchFamily="18" charset="0"/>
              </a:rPr>
              <a:t>However, unlike modern bills of rights, the Decalogue does not protect the addressee’s, that is, the head of the household’s rights. </a:t>
            </a:r>
            <a:endParaRPr lang="en-US" dirty="0">
              <a:solidFill>
                <a:srgbClr val="FFFFCC"/>
              </a:solidFill>
            </a:endParaRPr>
          </a:p>
        </p:txBody>
      </p:sp>
    </p:spTree>
    <p:extLst>
      <p:ext uri="{BB962C8B-B14F-4D97-AF65-F5344CB8AC3E}">
        <p14:creationId xmlns:p14="http://schemas.microsoft.com/office/powerpoint/2010/main" val="111063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57855B-D802-439F-8690-B203A5C0E5F7}"/>
              </a:ext>
            </a:extLst>
          </p:cNvPr>
          <p:cNvSpPr>
            <a:spLocks noGrp="1"/>
          </p:cNvSpPr>
          <p:nvPr>
            <p:ph idx="1"/>
          </p:nvPr>
        </p:nvSpPr>
        <p:spPr>
          <a:xfrm>
            <a:off x="600891" y="365125"/>
            <a:ext cx="10894423" cy="6127750"/>
          </a:xfrm>
        </p:spPr>
        <p:txBody>
          <a:bodyPr>
            <a:normAutofit/>
          </a:bodyPr>
          <a:lstStyle/>
          <a:p>
            <a:pPr marL="0" indent="0" defTabSz="548640">
              <a:lnSpc>
                <a:spcPct val="100000"/>
              </a:lnSpc>
              <a:spcBef>
                <a:spcPts val="0"/>
              </a:spcBef>
              <a:spcAft>
                <a:spcPts val="600"/>
              </a:spcAft>
              <a:buNone/>
            </a:pPr>
            <a:r>
              <a:rPr lang="en-US" sz="3900" b="1" dirty="0">
                <a:solidFill>
                  <a:srgbClr val="FFFFCC"/>
                </a:solidFill>
                <a:effectLst/>
                <a:ea typeface="Times New Roman" panose="02020603050405020304" pitchFamily="18" charset="0"/>
              </a:rPr>
              <a:t>Rather, it seeks the well-being of those in his charge and in the neighborhood. </a:t>
            </a:r>
          </a:p>
          <a:p>
            <a:pPr marL="0" indent="0" defTabSz="548640">
              <a:lnSpc>
                <a:spcPct val="100000"/>
              </a:lnSpc>
              <a:spcBef>
                <a:spcPts val="0"/>
              </a:spcBef>
              <a:spcAft>
                <a:spcPts val="600"/>
              </a:spcAft>
              <a:buNone/>
            </a:pPr>
            <a:r>
              <a:rPr lang="en-US" sz="3900" b="1" dirty="0">
                <a:solidFill>
                  <a:srgbClr val="FFFFCC"/>
                </a:solidFill>
                <a:effectLst/>
                <a:ea typeface="Times New Roman" panose="02020603050405020304" pitchFamily="18" charset="0"/>
              </a:rPr>
              <a:t>According to the arrangement of the stipulations of the Decalogue, the </a:t>
            </a:r>
            <a:r>
              <a:rPr lang="en-US" sz="3900" b="1" i="1" dirty="0">
                <a:solidFill>
                  <a:srgbClr val="FFFFCC"/>
                </a:solidFill>
                <a:effectLst/>
                <a:ea typeface="Times New Roman" panose="02020603050405020304" pitchFamily="18" charset="0"/>
              </a:rPr>
              <a:t>next person </a:t>
            </a:r>
            <a:r>
              <a:rPr lang="en-US" sz="3900" b="1" dirty="0">
                <a:solidFill>
                  <a:srgbClr val="FFFFCC"/>
                </a:solidFill>
                <a:effectLst/>
                <a:ea typeface="Times New Roman" panose="02020603050405020304" pitchFamily="18" charset="0"/>
              </a:rPr>
              <a:t>involves two parties: </a:t>
            </a:r>
          </a:p>
          <a:p>
            <a:pPr marL="0" indent="0" defTabSz="548640">
              <a:lnSpc>
                <a:spcPct val="100000"/>
              </a:lnSpc>
              <a:spcBef>
                <a:spcPts val="0"/>
              </a:spcBef>
              <a:spcAft>
                <a:spcPts val="600"/>
              </a:spcAft>
              <a:buNone/>
            </a:pPr>
            <a:r>
              <a:rPr lang="en-US" sz="3900" b="1" dirty="0">
                <a:solidFill>
                  <a:srgbClr val="FFFFCC"/>
                </a:solidFill>
                <a:ea typeface="Times New Roman" panose="02020603050405020304" pitchFamily="18" charset="0"/>
              </a:rPr>
              <a:t>	</a:t>
            </a:r>
            <a:r>
              <a:rPr lang="en-US" sz="3900" b="1" dirty="0">
                <a:solidFill>
                  <a:srgbClr val="FFFFCC"/>
                </a:solidFill>
                <a:effectLst/>
                <a:ea typeface="Times New Roman" panose="02020603050405020304" pitchFamily="18" charset="0"/>
              </a:rPr>
              <a:t>YHWH, the divine Suzerain; </a:t>
            </a:r>
          </a:p>
          <a:p>
            <a:pPr marL="0" indent="0" defTabSz="548640">
              <a:lnSpc>
                <a:spcPct val="100000"/>
              </a:lnSpc>
              <a:spcBef>
                <a:spcPts val="0"/>
              </a:spcBef>
              <a:spcAft>
                <a:spcPts val="600"/>
              </a:spcAft>
              <a:buNone/>
            </a:pPr>
            <a:r>
              <a:rPr lang="en-US" sz="3900" b="1" dirty="0">
                <a:solidFill>
                  <a:srgbClr val="FFFFCC"/>
                </a:solidFill>
                <a:ea typeface="Times New Roman" panose="02020603050405020304" pitchFamily="18" charset="0"/>
              </a:rPr>
              <a:t>	</a:t>
            </a:r>
            <a:r>
              <a:rPr lang="en-US" sz="3900" b="1" dirty="0">
                <a:solidFill>
                  <a:srgbClr val="FFFFCC"/>
                </a:solidFill>
                <a:effectLst/>
                <a:ea typeface="Times New Roman" panose="02020603050405020304" pitchFamily="18" charset="0"/>
              </a:rPr>
              <a:t>and fellow members of the vassal community.</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312878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07E37-403E-4769-A3B1-D003D84FC911}"/>
              </a:ext>
            </a:extLst>
          </p:cNvPr>
          <p:cNvSpPr>
            <a:spLocks noGrp="1"/>
          </p:cNvSpPr>
          <p:nvPr>
            <p:ph type="title"/>
          </p:nvPr>
        </p:nvSpPr>
        <p:spPr/>
        <p:txBody>
          <a:bodyPr/>
          <a:lstStyle/>
          <a:p>
            <a:pPr defTabSz="548640">
              <a:lnSpc>
                <a:spcPct val="100000"/>
              </a:lnSpc>
              <a:spcBef>
                <a:spcPts val="0"/>
              </a:spcBef>
              <a:spcAft>
                <a:spcPts val="600"/>
              </a:spcAft>
            </a:pPr>
            <a:endParaRPr lang="en-US">
              <a:solidFill>
                <a:srgbClr val="FFFFCC"/>
              </a:solidFill>
            </a:endParaRPr>
          </a:p>
        </p:txBody>
      </p:sp>
      <p:graphicFrame>
        <p:nvGraphicFramePr>
          <p:cNvPr id="4" name="Content Placeholder 3">
            <a:extLst>
              <a:ext uri="{FF2B5EF4-FFF2-40B4-BE49-F238E27FC236}">
                <a16:creationId xmlns:a16="http://schemas.microsoft.com/office/drawing/2014/main" id="{892C831A-0D22-4DB8-B64E-F63959C88D4A}"/>
              </a:ext>
            </a:extLst>
          </p:cNvPr>
          <p:cNvGraphicFramePr>
            <a:graphicFrameLocks noGrp="1"/>
          </p:cNvGraphicFramePr>
          <p:nvPr>
            <p:ph idx="1"/>
            <p:extLst>
              <p:ext uri="{D42A27DB-BD31-4B8C-83A1-F6EECF244321}">
                <p14:modId xmlns:p14="http://schemas.microsoft.com/office/powerpoint/2010/main" val="1425455698"/>
              </p:ext>
            </p:extLst>
          </p:nvPr>
        </p:nvGraphicFramePr>
        <p:xfrm>
          <a:off x="838201" y="396390"/>
          <a:ext cx="10515599" cy="6404829"/>
        </p:xfrm>
        <a:graphic>
          <a:graphicData uri="http://schemas.openxmlformats.org/drawingml/2006/table">
            <a:tbl>
              <a:tblPr firstRow="1" firstCol="1" bandRow="1">
                <a:tableStyleId>{5C22544A-7EE6-4342-B048-85BDC9FD1C3A}</a:tableStyleId>
              </a:tblPr>
              <a:tblGrid>
                <a:gridCol w="497933">
                  <a:extLst>
                    <a:ext uri="{9D8B030D-6E8A-4147-A177-3AD203B41FA5}">
                      <a16:colId xmlns:a16="http://schemas.microsoft.com/office/drawing/2014/main" val="3239853768"/>
                    </a:ext>
                  </a:extLst>
                </a:gridCol>
                <a:gridCol w="5006648">
                  <a:extLst>
                    <a:ext uri="{9D8B030D-6E8A-4147-A177-3AD203B41FA5}">
                      <a16:colId xmlns:a16="http://schemas.microsoft.com/office/drawing/2014/main" val="2412612160"/>
                    </a:ext>
                  </a:extLst>
                </a:gridCol>
                <a:gridCol w="5011018">
                  <a:extLst>
                    <a:ext uri="{9D8B030D-6E8A-4147-A177-3AD203B41FA5}">
                      <a16:colId xmlns:a16="http://schemas.microsoft.com/office/drawing/2014/main" val="1869507925"/>
                    </a:ext>
                  </a:extLst>
                </a:gridCol>
              </a:tblGrid>
              <a:tr h="773494">
                <a:tc gridSpan="3">
                  <a:txBody>
                    <a:bodyPr/>
                    <a:lstStyle/>
                    <a:p>
                      <a:pPr marL="304800" marR="304800" algn="ctr">
                        <a:lnSpc>
                          <a:spcPct val="100000"/>
                        </a:lnSpc>
                        <a:spcBef>
                          <a:spcPts val="0"/>
                        </a:spcBef>
                        <a:spcAft>
                          <a:spcPts val="0"/>
                        </a:spcAft>
                      </a:pPr>
                      <a:r>
                        <a:rPr lang="en-US" sz="2400" b="1" dirty="0">
                          <a:solidFill>
                            <a:srgbClr val="220000"/>
                          </a:solidFill>
                          <a:effectLst/>
                          <a:latin typeface="+mn-lt"/>
                        </a:rPr>
                        <a:t>Table 6.3</a:t>
                      </a:r>
                    </a:p>
                    <a:p>
                      <a:pPr marL="304800" marR="304800" algn="ctr">
                        <a:lnSpc>
                          <a:spcPct val="100000"/>
                        </a:lnSpc>
                        <a:spcBef>
                          <a:spcPts val="0"/>
                        </a:spcBef>
                        <a:spcAft>
                          <a:spcPts val="0"/>
                        </a:spcAft>
                      </a:pPr>
                      <a:r>
                        <a:rPr lang="en-US" sz="2400" b="1" dirty="0">
                          <a:solidFill>
                            <a:srgbClr val="220000"/>
                          </a:solidFill>
                          <a:effectLst/>
                          <a:latin typeface="+mn-lt"/>
                        </a:rPr>
                        <a:t>The Decalogue as the World’s Oldest Bill of Rights</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4588486"/>
                  </a:ext>
                </a:extLst>
              </a:tr>
              <a:tr h="371598">
                <a:tc gridSpan="2">
                  <a:txBody>
                    <a:bodyPr/>
                    <a:lstStyle/>
                    <a:p>
                      <a:pPr marL="112713" marR="0" indent="0" algn="l">
                        <a:lnSpc>
                          <a:spcPct val="100000"/>
                        </a:lnSpc>
                        <a:spcBef>
                          <a:spcPts val="0"/>
                        </a:spcBef>
                        <a:spcAft>
                          <a:spcPts val="0"/>
                        </a:spcAft>
                      </a:pPr>
                      <a:r>
                        <a:rPr lang="en-US" sz="2400" b="1" dirty="0">
                          <a:solidFill>
                            <a:srgbClr val="220000"/>
                          </a:solidFill>
                          <a:effectLst/>
                          <a:latin typeface="+mn-lt"/>
                        </a:rPr>
                        <a:t>       Command</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99"/>
                    </a:solidFill>
                  </a:tcPr>
                </a:tc>
                <a:tc hMerge="1">
                  <a:txBody>
                    <a:bodyPr/>
                    <a:lstStyle/>
                    <a:p>
                      <a:endParaRPr lang="en-US"/>
                    </a:p>
                  </a:txBody>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Rights Involved</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99"/>
                    </a:solidFill>
                  </a:tcPr>
                </a:tc>
                <a:extLst>
                  <a:ext uri="{0D108BD9-81ED-4DB2-BD59-A6C34878D82A}">
                    <a16:rowId xmlns:a16="http://schemas.microsoft.com/office/drawing/2014/main" val="1237971485"/>
                  </a:ext>
                </a:extLst>
              </a:tr>
              <a:tr h="1258472">
                <a:tc>
                  <a:txBody>
                    <a:bodyPr/>
                    <a:lstStyle/>
                    <a:p>
                      <a:pPr algn="ctr">
                        <a:lnSpc>
                          <a:spcPct val="100000"/>
                        </a:lnSpc>
                      </a:pPr>
                      <a:endParaRPr lang="en-US" sz="2400" b="1" dirty="0">
                        <a:solidFill>
                          <a:srgbClr val="220000"/>
                        </a:solidFill>
                        <a:effectLst/>
                        <a:latin typeface="+mn-lt"/>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I am YHWH your God, who brought you out of the land of Egypt, out of the house of slavery.</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The gospel basis of the bill of rights (cf. Deut 6:20–25)</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765927419"/>
                  </a:ext>
                </a:extLst>
              </a:tr>
              <a:tr h="1606149">
                <a:tc>
                  <a:txBody>
                    <a:bodyPr/>
                    <a:lstStyle/>
                    <a:p>
                      <a:pPr marL="0" marR="0" algn="ctr">
                        <a:lnSpc>
                          <a:spcPct val="100000"/>
                        </a:lnSpc>
                        <a:spcBef>
                          <a:spcPts val="0"/>
                        </a:spcBef>
                        <a:spcAft>
                          <a:spcPts val="0"/>
                        </a:spcAft>
                      </a:pPr>
                      <a:r>
                        <a:rPr lang="en-US" sz="2400" b="1" dirty="0">
                          <a:solidFill>
                            <a:srgbClr val="220000"/>
                          </a:solidFill>
                          <a:effectLst/>
                          <a:latin typeface="+mn-lt"/>
                        </a:rPr>
                        <a:t>1</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You shall have no other gods before me; you shall not make for yourself a carved image . . . to bow down to them or serve them.</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YHWH has the right to his people’s exclusive allegiance.</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4149420317"/>
                  </a:ext>
                </a:extLst>
              </a:tr>
              <a:tr h="920933">
                <a:tc>
                  <a:txBody>
                    <a:bodyPr/>
                    <a:lstStyle/>
                    <a:p>
                      <a:pPr marL="0" marR="0" algn="ctr">
                        <a:lnSpc>
                          <a:spcPct val="100000"/>
                        </a:lnSpc>
                        <a:spcBef>
                          <a:spcPts val="0"/>
                        </a:spcBef>
                        <a:spcAft>
                          <a:spcPts val="0"/>
                        </a:spcAft>
                      </a:pPr>
                      <a:r>
                        <a:rPr lang="en-US" sz="2400" b="1" dirty="0">
                          <a:solidFill>
                            <a:srgbClr val="220000"/>
                          </a:solidFill>
                          <a:effectLst/>
                          <a:latin typeface="+mn-lt"/>
                        </a:rPr>
                        <a:t>2</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You shall not bear the name of YHWH your God in vain.</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YHWH has the right to proper representation and loyal service.</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524409377"/>
                  </a:ext>
                </a:extLst>
              </a:tr>
              <a:tr h="1474183">
                <a:tc>
                  <a:txBody>
                    <a:bodyPr/>
                    <a:lstStyle/>
                    <a:p>
                      <a:pPr marL="0" marR="0" algn="ctr">
                        <a:lnSpc>
                          <a:spcPct val="100000"/>
                        </a:lnSpc>
                        <a:spcBef>
                          <a:spcPts val="0"/>
                        </a:spcBef>
                        <a:spcAft>
                          <a:spcPts val="0"/>
                        </a:spcAft>
                      </a:pPr>
                      <a:r>
                        <a:rPr lang="en-US" sz="2400" b="1" dirty="0">
                          <a:solidFill>
                            <a:srgbClr val="220000"/>
                          </a:solidFill>
                          <a:effectLst/>
                          <a:latin typeface="+mn-lt"/>
                        </a:rPr>
                        <a:t>3</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Remember the Sabbath day, to keep it holy.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YHWH has the right to human time (Exodus), and a man’s household has the right to humane treatment from him (Deuteronomy).</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214489204"/>
                  </a:ext>
                </a:extLst>
              </a:tr>
            </a:tbl>
          </a:graphicData>
        </a:graphic>
      </p:graphicFrame>
      <p:sp>
        <p:nvSpPr>
          <p:cNvPr id="5" name="Rectangle 1">
            <a:extLst>
              <a:ext uri="{FF2B5EF4-FFF2-40B4-BE49-F238E27FC236}">
                <a16:creationId xmlns:a16="http://schemas.microsoft.com/office/drawing/2014/main" id="{BDBF0F70-B1B1-4847-8726-ABA144CA26CD}"/>
              </a:ext>
            </a:extLst>
          </p:cNvPr>
          <p:cNvSpPr>
            <a:spLocks noChangeArrowheads="1"/>
          </p:cNvSpPr>
          <p:nvPr/>
        </p:nvSpPr>
        <p:spPr bwMode="auto">
          <a:xfrm>
            <a:off x="4795838" y="1762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753976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07E37-403E-4769-A3B1-D003D84FC911}"/>
              </a:ext>
            </a:extLst>
          </p:cNvPr>
          <p:cNvSpPr>
            <a:spLocks noGrp="1"/>
          </p:cNvSpPr>
          <p:nvPr>
            <p:ph type="title"/>
          </p:nvPr>
        </p:nvSpPr>
        <p:spPr/>
        <p:txBody>
          <a:bodyPr/>
          <a:lstStyle/>
          <a:p>
            <a:pPr defTabSz="548640">
              <a:lnSpc>
                <a:spcPct val="100000"/>
              </a:lnSpc>
              <a:spcBef>
                <a:spcPts val="0"/>
              </a:spcBef>
              <a:spcAft>
                <a:spcPts val="600"/>
              </a:spcAft>
            </a:pPr>
            <a:endParaRPr lang="en-US">
              <a:solidFill>
                <a:srgbClr val="FFFFCC"/>
              </a:solidFill>
            </a:endParaRPr>
          </a:p>
        </p:txBody>
      </p:sp>
      <p:graphicFrame>
        <p:nvGraphicFramePr>
          <p:cNvPr id="4" name="Content Placeholder 3">
            <a:extLst>
              <a:ext uri="{FF2B5EF4-FFF2-40B4-BE49-F238E27FC236}">
                <a16:creationId xmlns:a16="http://schemas.microsoft.com/office/drawing/2014/main" id="{892C831A-0D22-4DB8-B64E-F63959C88D4A}"/>
              </a:ext>
            </a:extLst>
          </p:cNvPr>
          <p:cNvGraphicFramePr>
            <a:graphicFrameLocks noGrp="1"/>
          </p:cNvGraphicFramePr>
          <p:nvPr>
            <p:ph idx="1"/>
            <p:extLst>
              <p:ext uri="{D42A27DB-BD31-4B8C-83A1-F6EECF244321}">
                <p14:modId xmlns:p14="http://schemas.microsoft.com/office/powerpoint/2010/main" val="3155336962"/>
              </p:ext>
            </p:extLst>
          </p:nvPr>
        </p:nvGraphicFramePr>
        <p:xfrm>
          <a:off x="635725" y="506360"/>
          <a:ext cx="10920549" cy="6271183"/>
        </p:xfrm>
        <a:graphic>
          <a:graphicData uri="http://schemas.openxmlformats.org/drawingml/2006/table">
            <a:tbl>
              <a:tblPr firstRow="1" firstCol="1" bandRow="1">
                <a:tableStyleId>{5C22544A-7EE6-4342-B048-85BDC9FD1C3A}</a:tableStyleId>
              </a:tblPr>
              <a:tblGrid>
                <a:gridCol w="517108">
                  <a:extLst>
                    <a:ext uri="{9D8B030D-6E8A-4147-A177-3AD203B41FA5}">
                      <a16:colId xmlns:a16="http://schemas.microsoft.com/office/drawing/2014/main" val="3239853768"/>
                    </a:ext>
                  </a:extLst>
                </a:gridCol>
                <a:gridCol w="5199451">
                  <a:extLst>
                    <a:ext uri="{9D8B030D-6E8A-4147-A177-3AD203B41FA5}">
                      <a16:colId xmlns:a16="http://schemas.microsoft.com/office/drawing/2014/main" val="2412612160"/>
                    </a:ext>
                  </a:extLst>
                </a:gridCol>
                <a:gridCol w="5203990">
                  <a:extLst>
                    <a:ext uri="{9D8B030D-6E8A-4147-A177-3AD203B41FA5}">
                      <a16:colId xmlns:a16="http://schemas.microsoft.com/office/drawing/2014/main" val="1869507925"/>
                    </a:ext>
                  </a:extLst>
                </a:gridCol>
              </a:tblGrid>
              <a:tr h="759358">
                <a:tc>
                  <a:txBody>
                    <a:bodyPr/>
                    <a:lstStyle/>
                    <a:p>
                      <a:pPr marL="0" marR="0" algn="ctr">
                        <a:lnSpc>
                          <a:spcPct val="100000"/>
                        </a:lnSpc>
                        <a:spcBef>
                          <a:spcPts val="0"/>
                        </a:spcBef>
                        <a:spcAft>
                          <a:spcPts val="0"/>
                        </a:spcAft>
                      </a:pPr>
                      <a:r>
                        <a:rPr lang="en-US" sz="2400" b="1" dirty="0">
                          <a:solidFill>
                            <a:srgbClr val="220000"/>
                          </a:solidFill>
                          <a:effectLst/>
                          <a:latin typeface="+mn-lt"/>
                        </a:rPr>
                        <a:t>4</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Honor your father and your mother,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112713" marR="0" indent="0" algn="l">
                        <a:lnSpc>
                          <a:spcPct val="100000"/>
                        </a:lnSpc>
                        <a:spcBef>
                          <a:spcPts val="0"/>
                        </a:spcBef>
                        <a:spcAft>
                          <a:spcPts val="0"/>
                        </a:spcAft>
                      </a:pPr>
                      <a:r>
                        <a:rPr lang="en-US" sz="2400" b="1" dirty="0">
                          <a:solidFill>
                            <a:srgbClr val="220000"/>
                          </a:solidFill>
                          <a:effectLst/>
                          <a:latin typeface="+mn-lt"/>
                        </a:rPr>
                        <a:t>A man’s parents have the right to his respect and care.</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076143079"/>
                  </a:ext>
                </a:extLst>
              </a:tr>
              <a:tr h="452688">
                <a:tc>
                  <a:txBody>
                    <a:bodyPr/>
                    <a:lstStyle/>
                    <a:p>
                      <a:pPr marL="0" marR="0" algn="ctr">
                        <a:lnSpc>
                          <a:spcPct val="100000"/>
                        </a:lnSpc>
                        <a:spcBef>
                          <a:spcPts val="0"/>
                        </a:spcBef>
                        <a:spcAft>
                          <a:spcPts val="0"/>
                        </a:spcAft>
                      </a:pPr>
                      <a:r>
                        <a:rPr lang="en-US" sz="2400" b="1" dirty="0">
                          <a:solidFill>
                            <a:srgbClr val="220000"/>
                          </a:solidFill>
                          <a:effectLst/>
                          <a:latin typeface="+mn-lt"/>
                        </a:rPr>
                        <a:t>5</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murder.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Others have the right to life.</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997197880"/>
                  </a:ext>
                </a:extLst>
              </a:tr>
              <a:tr h="812431">
                <a:tc>
                  <a:txBody>
                    <a:bodyPr/>
                    <a:lstStyle/>
                    <a:p>
                      <a:pPr marL="0" marR="0" algn="ctr">
                        <a:lnSpc>
                          <a:spcPct val="100000"/>
                        </a:lnSpc>
                        <a:spcBef>
                          <a:spcPts val="0"/>
                        </a:spcBef>
                        <a:spcAft>
                          <a:spcPts val="0"/>
                        </a:spcAft>
                      </a:pPr>
                      <a:r>
                        <a:rPr lang="en-US" sz="2400" b="1" dirty="0">
                          <a:solidFill>
                            <a:srgbClr val="220000"/>
                          </a:solidFill>
                          <a:effectLst/>
                          <a:latin typeface="+mn-lt"/>
                        </a:rPr>
                        <a:t>6</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commit adultery.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Others have the right to sexual purity and secure marriages.</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679421859"/>
                  </a:ext>
                </a:extLst>
              </a:tr>
              <a:tr h="485285">
                <a:tc>
                  <a:txBody>
                    <a:bodyPr/>
                    <a:lstStyle/>
                    <a:p>
                      <a:pPr marL="0" marR="0" algn="ctr">
                        <a:lnSpc>
                          <a:spcPct val="100000"/>
                        </a:lnSpc>
                        <a:spcBef>
                          <a:spcPts val="0"/>
                        </a:spcBef>
                        <a:spcAft>
                          <a:spcPts val="0"/>
                        </a:spcAft>
                      </a:pPr>
                      <a:r>
                        <a:rPr lang="en-US" sz="2400" b="1" dirty="0">
                          <a:solidFill>
                            <a:srgbClr val="220000"/>
                          </a:solidFill>
                          <a:effectLst/>
                          <a:latin typeface="+mn-lt"/>
                        </a:rPr>
                        <a:t>7</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steal.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Others have the right to property.</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923684604"/>
                  </a:ext>
                </a:extLst>
              </a:tr>
              <a:tr h="1253807">
                <a:tc>
                  <a:txBody>
                    <a:bodyPr/>
                    <a:lstStyle/>
                    <a:p>
                      <a:pPr marL="0" marR="0" algn="ctr">
                        <a:lnSpc>
                          <a:spcPct val="100000"/>
                        </a:lnSpc>
                        <a:spcBef>
                          <a:spcPts val="0"/>
                        </a:spcBef>
                        <a:spcAft>
                          <a:spcPts val="0"/>
                        </a:spcAft>
                      </a:pPr>
                      <a:r>
                        <a:rPr lang="en-US" sz="2400" b="1" dirty="0">
                          <a:solidFill>
                            <a:srgbClr val="220000"/>
                          </a:solidFill>
                          <a:effectLst/>
                          <a:latin typeface="+mn-lt"/>
                        </a:rPr>
                        <a:t>8</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bear false witness against your neighbor.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A man’s neighbors have the right to an honest representation and reputation, especially in court.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330464185"/>
                  </a:ext>
                </a:extLst>
              </a:tr>
              <a:tr h="1253807">
                <a:tc>
                  <a:txBody>
                    <a:bodyPr/>
                    <a:lstStyle/>
                    <a:p>
                      <a:pPr marL="0" marR="0" algn="l">
                        <a:lnSpc>
                          <a:spcPct val="200000"/>
                        </a:lnSpc>
                        <a:spcBef>
                          <a:spcPts val="0"/>
                        </a:spcBef>
                        <a:spcAft>
                          <a:spcPts val="0"/>
                        </a:spcAft>
                      </a:pPr>
                      <a:r>
                        <a:rPr lang="en-US" sz="2400" b="1" dirty="0">
                          <a:solidFill>
                            <a:srgbClr val="220000"/>
                          </a:solidFill>
                          <a:effectLst/>
                          <a:latin typeface="+mn-lt"/>
                        </a:rPr>
                        <a:t>9</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covet your neighbor’s house.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A man’s neighbors have the right to freedom from fear that he desires his property.</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2943020144"/>
                  </a:ext>
                </a:extLst>
              </a:tr>
              <a:tr h="1253807">
                <a:tc>
                  <a:txBody>
                    <a:bodyPr/>
                    <a:lstStyle/>
                    <a:p>
                      <a:pPr marL="0" marR="0" algn="l">
                        <a:lnSpc>
                          <a:spcPct val="200000"/>
                        </a:lnSpc>
                        <a:spcBef>
                          <a:spcPts val="0"/>
                        </a:spcBef>
                        <a:spcAft>
                          <a:spcPts val="0"/>
                        </a:spcAft>
                      </a:pPr>
                      <a:r>
                        <a:rPr lang="en-US" sz="2400" b="1" dirty="0">
                          <a:solidFill>
                            <a:srgbClr val="220000"/>
                          </a:solidFill>
                          <a:effectLst/>
                          <a:latin typeface="+mn-lt"/>
                        </a:rPr>
                        <a:t>10</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You shall not covet your neighbor’s wife, human resources, animal resources, or anything else. </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lgn="l">
                        <a:lnSpc>
                          <a:spcPct val="100000"/>
                        </a:lnSpc>
                        <a:spcBef>
                          <a:spcPts val="0"/>
                        </a:spcBef>
                        <a:spcAft>
                          <a:spcPts val="0"/>
                        </a:spcAft>
                      </a:pPr>
                      <a:r>
                        <a:rPr lang="en-US" sz="2400" b="1" dirty="0">
                          <a:solidFill>
                            <a:srgbClr val="220000"/>
                          </a:solidFill>
                          <a:effectLst/>
                          <a:latin typeface="+mn-lt"/>
                        </a:rPr>
                        <a:t>A man’s neighbors have the right to freedom from fear that he desires their household resources.</a:t>
                      </a:r>
                      <a:endParaRPr lang="en-US" sz="2400" b="1" dirty="0">
                        <a:solidFill>
                          <a:srgbClr val="220000"/>
                        </a:solidFill>
                        <a:effectLst/>
                        <a:latin typeface="+mn-lt"/>
                        <a:ea typeface="Times New Roman" panose="02020603050405020304" pitchFamily="18" charset="0"/>
                        <a:cs typeface="Arial" panose="020B0604020202020204" pitchFamily="34" charset="0"/>
                      </a:endParaRPr>
                    </a:p>
                  </a:txBody>
                  <a:tcPr marL="29157" marR="29157" marT="405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588031791"/>
                  </a:ext>
                </a:extLst>
              </a:tr>
            </a:tbl>
          </a:graphicData>
        </a:graphic>
      </p:graphicFrame>
      <p:sp>
        <p:nvSpPr>
          <p:cNvPr id="5" name="Rectangle 1">
            <a:extLst>
              <a:ext uri="{FF2B5EF4-FFF2-40B4-BE49-F238E27FC236}">
                <a16:creationId xmlns:a16="http://schemas.microsoft.com/office/drawing/2014/main" id="{BDBF0F70-B1B1-4847-8726-ABA144CA26CD}"/>
              </a:ext>
            </a:extLst>
          </p:cNvPr>
          <p:cNvSpPr>
            <a:spLocks noChangeArrowheads="1"/>
          </p:cNvSpPr>
          <p:nvPr/>
        </p:nvSpPr>
        <p:spPr bwMode="auto">
          <a:xfrm>
            <a:off x="4795838" y="1762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199326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5AA61-6B8D-4F15-9411-880477F47CCE}"/>
              </a:ext>
            </a:extLst>
          </p:cNvPr>
          <p:cNvSpPr>
            <a:spLocks noGrp="1"/>
          </p:cNvSpPr>
          <p:nvPr>
            <p:ph type="title"/>
          </p:nvPr>
        </p:nvSpPr>
        <p:spPr>
          <a:xfrm>
            <a:off x="838200" y="365126"/>
            <a:ext cx="10515600" cy="845366"/>
          </a:xfrm>
        </p:spPr>
        <p:txBody>
          <a:bodyPr/>
          <a:lstStyle/>
          <a:p>
            <a:pPr defTabSz="548640">
              <a:lnSpc>
                <a:spcPct val="100000"/>
              </a:lnSpc>
              <a:spcBef>
                <a:spcPts val="0"/>
              </a:spcBef>
              <a:spcAft>
                <a:spcPts val="600"/>
              </a:spcAft>
            </a:pPr>
            <a:endParaRPr lang="en-US" b="1" dirty="0">
              <a:solidFill>
                <a:srgbClr val="FFFFCC"/>
              </a:solidFill>
              <a:latin typeface="+mn-lt"/>
            </a:endParaRPr>
          </a:p>
        </p:txBody>
      </p:sp>
      <p:graphicFrame>
        <p:nvGraphicFramePr>
          <p:cNvPr id="4" name="Content Placeholder 3">
            <a:extLst>
              <a:ext uri="{FF2B5EF4-FFF2-40B4-BE49-F238E27FC236}">
                <a16:creationId xmlns:a16="http://schemas.microsoft.com/office/drawing/2014/main" id="{60491B27-D297-46C4-BF83-FD4B788A4A4E}"/>
              </a:ext>
            </a:extLst>
          </p:cNvPr>
          <p:cNvGraphicFramePr>
            <a:graphicFrameLocks noGrp="1"/>
          </p:cNvGraphicFramePr>
          <p:nvPr>
            <p:ph idx="1"/>
            <p:extLst>
              <p:ext uri="{D42A27DB-BD31-4B8C-83A1-F6EECF244321}">
                <p14:modId xmlns:p14="http://schemas.microsoft.com/office/powerpoint/2010/main" val="1268869391"/>
              </p:ext>
            </p:extLst>
          </p:nvPr>
        </p:nvGraphicFramePr>
        <p:xfrm>
          <a:off x="365760" y="365126"/>
          <a:ext cx="11460479" cy="6449317"/>
        </p:xfrm>
        <a:graphic>
          <a:graphicData uri="http://schemas.openxmlformats.org/drawingml/2006/table">
            <a:tbl>
              <a:tblPr firstRow="1" firstCol="1" lastRow="1" lastCol="1" bandRow="1" bandCol="1">
                <a:tableStyleId>{5C22544A-7EE6-4342-B048-85BDC9FD1C3A}</a:tableStyleId>
              </a:tblPr>
              <a:tblGrid>
                <a:gridCol w="3809226">
                  <a:extLst>
                    <a:ext uri="{9D8B030D-6E8A-4147-A177-3AD203B41FA5}">
                      <a16:colId xmlns:a16="http://schemas.microsoft.com/office/drawing/2014/main" val="2925441541"/>
                    </a:ext>
                  </a:extLst>
                </a:gridCol>
                <a:gridCol w="4258880">
                  <a:extLst>
                    <a:ext uri="{9D8B030D-6E8A-4147-A177-3AD203B41FA5}">
                      <a16:colId xmlns:a16="http://schemas.microsoft.com/office/drawing/2014/main" val="2361627354"/>
                    </a:ext>
                  </a:extLst>
                </a:gridCol>
                <a:gridCol w="1426951">
                  <a:extLst>
                    <a:ext uri="{9D8B030D-6E8A-4147-A177-3AD203B41FA5}">
                      <a16:colId xmlns:a16="http://schemas.microsoft.com/office/drawing/2014/main" val="2964451028"/>
                    </a:ext>
                  </a:extLst>
                </a:gridCol>
                <a:gridCol w="1965422">
                  <a:extLst>
                    <a:ext uri="{9D8B030D-6E8A-4147-A177-3AD203B41FA5}">
                      <a16:colId xmlns:a16="http://schemas.microsoft.com/office/drawing/2014/main" val="1041663243"/>
                    </a:ext>
                  </a:extLst>
                </a:gridCol>
              </a:tblGrid>
              <a:tr h="247744">
                <a:tc gridSpan="4">
                  <a:txBody>
                    <a:bodyPr/>
                    <a:lstStyle/>
                    <a:p>
                      <a:pPr marL="304800" marR="304800" algn="ctr">
                        <a:lnSpc>
                          <a:spcPct val="100000"/>
                        </a:lnSpc>
                        <a:spcBef>
                          <a:spcPts val="1200"/>
                        </a:spcBef>
                        <a:spcAft>
                          <a:spcPts val="600"/>
                        </a:spcAft>
                      </a:pPr>
                      <a:r>
                        <a:rPr lang="en-US" sz="1600" b="1" dirty="0">
                          <a:solidFill>
                            <a:srgbClr val="220000"/>
                          </a:solidFill>
                          <a:effectLst/>
                          <a:latin typeface="+mn-lt"/>
                        </a:rPr>
                        <a:t>The Dimensions of Covenant Commitment in the Decalogue ( Exod 20:2–17)</a:t>
                      </a:r>
                      <a:endParaRPr lang="en-US" sz="1600" b="1" dirty="0">
                        <a:solidFill>
                          <a:srgbClr val="220000"/>
                        </a:solidFill>
                        <a:effectLst/>
                        <a:latin typeface="+mn-lt"/>
                        <a:ea typeface="Times New Roman" panose="02020603050405020304" pitchFamily="18" charset="0"/>
                      </a:endParaRPr>
                    </a:p>
                  </a:txBody>
                  <a:tcPr marL="26595" marR="26595" marT="4433" marB="0" anchor="ctr">
                    <a:lnB w="12700" cap="flat" cmpd="sng" algn="ctr">
                      <a:solidFill>
                        <a:schemeClr val="tx1"/>
                      </a:solidFill>
                      <a:prstDash val="solid"/>
                      <a:round/>
                      <a:headEnd type="none" w="med" len="med"/>
                      <a:tailEnd type="none" w="med" len="med"/>
                    </a:lnB>
                    <a:solidFill>
                      <a:srgbClr val="CCFF66"/>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83208320"/>
                  </a:ext>
                </a:extLst>
              </a:tr>
              <a:tr h="247744">
                <a:tc gridSpan="4">
                  <a:txBody>
                    <a:bodyPr/>
                    <a:lstStyle/>
                    <a:p>
                      <a:pPr marL="112713" marR="0" indent="0">
                        <a:lnSpc>
                          <a:spcPct val="100000"/>
                        </a:lnSpc>
                        <a:spcBef>
                          <a:spcPts val="0"/>
                        </a:spcBef>
                        <a:spcAft>
                          <a:spcPts val="0"/>
                        </a:spcAft>
                      </a:pPr>
                      <a:r>
                        <a:rPr lang="en-US" sz="1600" b="1" dirty="0">
                          <a:solidFill>
                            <a:srgbClr val="220000"/>
                          </a:solidFill>
                          <a:effectLst/>
                          <a:latin typeface="+mn-lt"/>
                        </a:rPr>
                        <a:t>God and Israel: I am YHWH your God, who brought you out of the land of Egypt, out of the slave house.</a:t>
                      </a:r>
                      <a:endParaRPr lang="en-US" sz="1600" b="1" dirty="0">
                        <a:solidFill>
                          <a:srgbClr val="220000"/>
                        </a:solidFill>
                        <a:effectLst/>
                        <a:latin typeface="+mn-lt"/>
                        <a:ea typeface="Times New Roman" panose="02020603050405020304" pitchFamily="18" charset="0"/>
                      </a:endParaRPr>
                    </a:p>
                  </a:txBody>
                  <a:tcPr marL="26595" marR="26595" marT="443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06947566"/>
                  </a:ext>
                </a:extLst>
              </a:tr>
              <a:tr h="734386">
                <a:tc>
                  <a:txBody>
                    <a:bodyPr/>
                    <a:lstStyle/>
                    <a:p>
                      <a:pPr marL="0" marR="0" algn="ctr">
                        <a:lnSpc>
                          <a:spcPct val="100000"/>
                        </a:lnSpc>
                        <a:spcBef>
                          <a:spcPts val="0"/>
                        </a:spcBef>
                        <a:spcAft>
                          <a:spcPts val="0"/>
                        </a:spcAft>
                      </a:pPr>
                      <a:r>
                        <a:rPr lang="en-US" sz="1600" b="1" dirty="0">
                          <a:solidFill>
                            <a:srgbClr val="220000"/>
                          </a:solidFill>
                          <a:effectLst/>
                          <a:latin typeface="+mn-lt"/>
                        </a:rPr>
                        <a:t>An Israelite</a:t>
                      </a:r>
                    </a:p>
                    <a:p>
                      <a:pPr marL="0" marR="0" algn="ctr">
                        <a:lnSpc>
                          <a:spcPct val="100000"/>
                        </a:lnSpc>
                        <a:spcBef>
                          <a:spcPts val="0"/>
                        </a:spcBef>
                        <a:spcAft>
                          <a:spcPts val="0"/>
                        </a:spcAft>
                      </a:pPr>
                      <a:r>
                        <a:rPr lang="en-US" sz="1600" b="1" dirty="0">
                          <a:solidFill>
                            <a:srgbClr val="220000"/>
                          </a:solidFill>
                          <a:effectLst/>
                          <a:latin typeface="+mn-lt"/>
                        </a:rPr>
                        <a:t>and His* God</a:t>
                      </a:r>
                      <a:endParaRPr lang="en-US" sz="1600" b="1" dirty="0">
                        <a:solidFill>
                          <a:srgbClr val="220000"/>
                        </a:solidFill>
                        <a:effectLst/>
                        <a:latin typeface="+mn-lt"/>
                        <a:ea typeface="Times New Roman" panose="02020603050405020304" pitchFamily="18" charset="0"/>
                      </a:endParaRPr>
                    </a:p>
                  </a:txBody>
                  <a:tcPr marL="26595" marR="26595" marT="44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0" marR="0" algn="ctr">
                        <a:lnSpc>
                          <a:spcPct val="100000"/>
                        </a:lnSpc>
                        <a:spcBef>
                          <a:spcPts val="0"/>
                        </a:spcBef>
                        <a:spcAft>
                          <a:spcPts val="0"/>
                        </a:spcAft>
                      </a:pPr>
                      <a:r>
                        <a:rPr lang="en-US" sz="1600" b="1" dirty="0">
                          <a:solidFill>
                            <a:srgbClr val="220000"/>
                          </a:solidFill>
                          <a:effectLst/>
                          <a:latin typeface="+mn-lt"/>
                        </a:rPr>
                        <a:t>An Israelite</a:t>
                      </a:r>
                    </a:p>
                    <a:p>
                      <a:pPr marL="0" marR="0" algn="ctr">
                        <a:lnSpc>
                          <a:spcPct val="100000"/>
                        </a:lnSpc>
                        <a:spcBef>
                          <a:spcPts val="0"/>
                        </a:spcBef>
                        <a:spcAft>
                          <a:spcPts val="0"/>
                        </a:spcAft>
                      </a:pPr>
                      <a:r>
                        <a:rPr lang="en-US" sz="1600" b="1" dirty="0">
                          <a:solidFill>
                            <a:srgbClr val="220000"/>
                          </a:solidFill>
                          <a:effectLst/>
                          <a:latin typeface="+mn-lt"/>
                        </a:rPr>
                        <a:t>and His Household</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a:txBody>
                    <a:bodyPr/>
                    <a:lstStyle/>
                    <a:p>
                      <a:pPr marL="0" marR="0" algn="ctr">
                        <a:lnSpc>
                          <a:spcPct val="100000"/>
                        </a:lnSpc>
                        <a:spcBef>
                          <a:spcPts val="0"/>
                        </a:spcBef>
                        <a:spcAft>
                          <a:spcPts val="0"/>
                        </a:spcAft>
                      </a:pPr>
                      <a:r>
                        <a:rPr lang="en-US" sz="1600" b="1" dirty="0">
                          <a:solidFill>
                            <a:srgbClr val="220000"/>
                          </a:solidFill>
                          <a:effectLst/>
                          <a:latin typeface="+mn-lt"/>
                        </a:rPr>
                        <a:t>An Israelite</a:t>
                      </a:r>
                    </a:p>
                    <a:p>
                      <a:pPr marL="0" marR="0" algn="ctr">
                        <a:lnSpc>
                          <a:spcPct val="100000"/>
                        </a:lnSpc>
                        <a:spcBef>
                          <a:spcPts val="0"/>
                        </a:spcBef>
                        <a:spcAft>
                          <a:spcPts val="0"/>
                        </a:spcAft>
                      </a:pPr>
                      <a:r>
                        <a:rPr lang="en-US" sz="1600" b="1" dirty="0">
                          <a:solidFill>
                            <a:srgbClr val="220000"/>
                          </a:solidFill>
                          <a:effectLst/>
                          <a:latin typeface="+mn-lt"/>
                        </a:rPr>
                        <a:t>and His Neighbors</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0" marR="0" algn="ctr">
                        <a:lnSpc>
                          <a:spcPct val="100000"/>
                        </a:lnSpc>
                        <a:spcBef>
                          <a:spcPts val="0"/>
                        </a:spcBef>
                        <a:spcAft>
                          <a:spcPts val="0"/>
                        </a:spcAft>
                      </a:pPr>
                      <a:r>
                        <a:rPr lang="en-US" sz="1600" b="1" dirty="0">
                          <a:solidFill>
                            <a:srgbClr val="220000"/>
                          </a:solidFill>
                          <a:effectLst/>
                          <a:latin typeface="+mn-lt"/>
                        </a:rPr>
                        <a:t>An Israelite</a:t>
                      </a:r>
                    </a:p>
                    <a:p>
                      <a:pPr marL="0" marR="0" algn="ctr">
                        <a:lnSpc>
                          <a:spcPct val="100000"/>
                        </a:lnSpc>
                        <a:spcBef>
                          <a:spcPts val="0"/>
                        </a:spcBef>
                        <a:spcAft>
                          <a:spcPts val="0"/>
                        </a:spcAft>
                      </a:pPr>
                      <a:r>
                        <a:rPr lang="en-US" sz="1600" b="1" dirty="0">
                          <a:solidFill>
                            <a:srgbClr val="220000"/>
                          </a:solidFill>
                          <a:effectLst/>
                          <a:latin typeface="+mn-lt"/>
                        </a:rPr>
                        <a:t>and His Heart</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extLst>
                  <a:ext uri="{0D108BD9-81ED-4DB2-BD59-A6C34878D82A}">
                    <a16:rowId xmlns:a16="http://schemas.microsoft.com/office/drawing/2014/main" val="3430626999"/>
                  </a:ext>
                </a:extLst>
              </a:tr>
              <a:tr h="491065">
                <a:tc rowSpan="3">
                  <a:txBody>
                    <a:bodyPr/>
                    <a:lstStyle/>
                    <a:p>
                      <a:pPr marL="112713" marR="0" indent="0">
                        <a:lnSpc>
                          <a:spcPct val="100000"/>
                        </a:lnSpc>
                        <a:spcBef>
                          <a:spcPts val="0"/>
                        </a:spcBef>
                        <a:spcAft>
                          <a:spcPts val="0"/>
                        </a:spcAft>
                      </a:pPr>
                      <a:r>
                        <a:rPr lang="en-US" sz="1600" b="1" dirty="0">
                          <a:solidFill>
                            <a:srgbClr val="220000"/>
                          </a:solidFill>
                          <a:effectLst/>
                          <a:latin typeface="+mn-lt"/>
                        </a:rPr>
                        <a:t>You shall have no other gods before me. You shall not make for yourself an idol, whether in the form of anything that is in heaven above, or that is on the earth beneath, or that is in the water under the earth. You shall not bow down to them or worship them; for I, YHWH your God, am an impassioned God, punishing children for the iniquity of parents, to the third and the fourth generation of those who reject me, but showing steadfast love to the thousandth generation of those who love me and keep my commandments.</a:t>
                      </a:r>
                      <a:endParaRPr lang="en-US" sz="1600" b="1" dirty="0">
                        <a:solidFill>
                          <a:srgbClr val="220000"/>
                        </a:solidFill>
                        <a:effectLst/>
                        <a:latin typeface="+mn-lt"/>
                        <a:ea typeface="Times New Roman" panose="02020603050405020304" pitchFamily="18" charset="0"/>
                      </a:endParaRPr>
                    </a:p>
                  </a:txBody>
                  <a:tcPr marL="26595" marR="26595" marT="44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3">
                  <a:txBody>
                    <a:bodyPr/>
                    <a:lstStyle/>
                    <a:p>
                      <a:pPr marL="112713" marR="0" indent="0">
                        <a:lnSpc>
                          <a:spcPct val="100000"/>
                        </a:lnSpc>
                        <a:spcBef>
                          <a:spcPts val="0"/>
                        </a:spcBef>
                        <a:spcAft>
                          <a:spcPts val="0"/>
                        </a:spcAft>
                      </a:pPr>
                      <a:r>
                        <a:rPr lang="en-US" sz="1600" b="1" dirty="0">
                          <a:solidFill>
                            <a:srgbClr val="220000"/>
                          </a:solidFill>
                          <a:effectLst/>
                          <a:latin typeface="+mn-lt"/>
                        </a:rPr>
                        <a:t>Remember the Sabbath day, to keep it holy. Six days you may labor, and do all your regular work, but the seventh day is a Sabbath to YHWH your God. On it you may not do any work, you, or your son, or your daughter, your male servant, or your female servant, or your livestock, or the sojourner who is within your gates. For in six days YHWH made heaven and earth, the sea, and all that is in them, and he rested on the seventh day. Therefore, YHWH blessed the Sabbath day and made it holy.</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kill. </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3">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covet your neighbor’s house.</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extLst>
                  <a:ext uri="{0D108BD9-81ED-4DB2-BD59-A6C34878D82A}">
                    <a16:rowId xmlns:a16="http://schemas.microsoft.com/office/drawing/2014/main" val="4096728184"/>
                  </a:ext>
                </a:extLst>
              </a:tr>
              <a:tr h="734386">
                <a:tc vMerge="1">
                  <a:txBody>
                    <a:bodyPr/>
                    <a:lstStyle/>
                    <a:p>
                      <a:endParaRPr lang="en-US"/>
                    </a:p>
                  </a:txBody>
                  <a:tcPr/>
                </a:tc>
                <a:tc vMerge="1">
                  <a:txBody>
                    <a:bodyPr/>
                    <a:lstStyle/>
                    <a:p>
                      <a:endParaRPr lang="en-US"/>
                    </a:p>
                  </a:txBody>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commit adultery. </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endParaRPr lang="en-US"/>
                    </a:p>
                  </a:txBody>
                  <a:tcPr/>
                </a:tc>
                <a:extLst>
                  <a:ext uri="{0D108BD9-81ED-4DB2-BD59-A6C34878D82A}">
                    <a16:rowId xmlns:a16="http://schemas.microsoft.com/office/drawing/2014/main" val="3979032532"/>
                  </a:ext>
                </a:extLst>
              </a:tr>
              <a:tr h="2059646">
                <a:tc vMerge="1">
                  <a:txBody>
                    <a:bodyPr/>
                    <a:lstStyle/>
                    <a:p>
                      <a:endParaRPr lang="en-US"/>
                    </a:p>
                  </a:txBody>
                  <a:tcPr/>
                </a:tc>
                <a:tc vMerge="1">
                  <a:txBody>
                    <a:bodyPr/>
                    <a:lstStyle/>
                    <a:p>
                      <a:endParaRPr lang="en-US"/>
                    </a:p>
                  </a:txBody>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steal. </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endParaRPr lang="en-US"/>
                    </a:p>
                  </a:txBody>
                  <a:tcPr/>
                </a:tc>
                <a:extLst>
                  <a:ext uri="{0D108BD9-81ED-4DB2-BD59-A6C34878D82A}">
                    <a16:rowId xmlns:a16="http://schemas.microsoft.com/office/drawing/2014/main" val="541962290"/>
                  </a:ext>
                </a:extLst>
              </a:tr>
              <a:tr h="1707670">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bear the name of YHWH your God in vain, for YHWH will not acquit anyone who bears his name in vain.</a:t>
                      </a:r>
                      <a:endParaRPr lang="en-US" sz="1600" b="1" dirty="0">
                        <a:solidFill>
                          <a:srgbClr val="220000"/>
                        </a:solidFill>
                        <a:effectLst/>
                        <a:latin typeface="+mn-lt"/>
                        <a:ea typeface="Times New Roman" panose="02020603050405020304" pitchFamily="18" charset="0"/>
                      </a:endParaRPr>
                    </a:p>
                  </a:txBody>
                  <a:tcPr marL="26595" marR="26595" marT="44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Honor your father and your mother, as YHWH your God commanded you; that your days may be prolonged, and that it may go well with you in the land that YHWH your God gives you.</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testify falsely against your neighbor.</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112713" marR="0" indent="0">
                        <a:lnSpc>
                          <a:spcPct val="100000"/>
                        </a:lnSpc>
                        <a:spcBef>
                          <a:spcPts val="0"/>
                        </a:spcBef>
                        <a:spcAft>
                          <a:spcPts val="0"/>
                        </a:spcAft>
                      </a:pPr>
                      <a:r>
                        <a:rPr lang="en-US" sz="1600" b="1" dirty="0">
                          <a:solidFill>
                            <a:srgbClr val="220000"/>
                          </a:solidFill>
                          <a:effectLst/>
                          <a:latin typeface="+mn-lt"/>
                        </a:rPr>
                        <a:t>You shall not covet your neighbor’s wife, or his manservant, or his maidservant, his ox, or his donkey, or anything that is your neighbor’s.</a:t>
                      </a:r>
                      <a:endParaRPr lang="en-US" sz="1600" b="1" dirty="0">
                        <a:solidFill>
                          <a:srgbClr val="220000"/>
                        </a:solidFill>
                        <a:effectLst/>
                        <a:latin typeface="+mn-lt"/>
                        <a:ea typeface="Times New Roman" panose="02020603050405020304" pitchFamily="18" charset="0"/>
                      </a:endParaRPr>
                    </a:p>
                  </a:txBody>
                  <a:tcPr marL="26595" marR="26595" marT="44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extLst>
                  <a:ext uri="{0D108BD9-81ED-4DB2-BD59-A6C34878D82A}">
                    <a16:rowId xmlns:a16="http://schemas.microsoft.com/office/drawing/2014/main" val="4112541440"/>
                  </a:ext>
                </a:extLst>
              </a:tr>
              <a:tr h="217329">
                <a:tc gridSpan="4">
                  <a:txBody>
                    <a:bodyPr/>
                    <a:lstStyle/>
                    <a:p>
                      <a:pPr marL="112713" marR="0" indent="0">
                        <a:lnSpc>
                          <a:spcPct val="100000"/>
                        </a:lnSpc>
                        <a:spcBef>
                          <a:spcPts val="0"/>
                        </a:spcBef>
                        <a:spcAft>
                          <a:spcPts val="0"/>
                        </a:spcAft>
                      </a:pPr>
                      <a:r>
                        <a:rPr lang="en-US" sz="1400" b="1" dirty="0">
                          <a:solidFill>
                            <a:srgbClr val="220000"/>
                          </a:solidFill>
                          <a:effectLst/>
                          <a:latin typeface="+mn-lt"/>
                        </a:rPr>
                        <a:t>*I use the masculine pronoun intentionally to reflect the patricentric social context and the gendered nature of the Hebrew Decalogue.</a:t>
                      </a:r>
                      <a:endParaRPr lang="en-US" sz="1400" b="1" dirty="0">
                        <a:solidFill>
                          <a:srgbClr val="220000"/>
                        </a:solidFill>
                        <a:effectLst/>
                        <a:latin typeface="+mn-lt"/>
                        <a:ea typeface="Times New Roman" panose="02020603050405020304" pitchFamily="18" charset="0"/>
                      </a:endParaRPr>
                    </a:p>
                  </a:txBody>
                  <a:tcPr marL="26595" marR="26595" marT="4433" marB="0" anchor="ctr">
                    <a:lnT w="12700" cap="flat" cmpd="sng" algn="ctr">
                      <a:solidFill>
                        <a:schemeClr val="tx1"/>
                      </a:solidFill>
                      <a:prstDash val="solid"/>
                      <a:round/>
                      <a:headEnd type="none" w="med" len="med"/>
                      <a:tailEnd type="none" w="med" len="med"/>
                    </a:lnT>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01044827"/>
                  </a:ext>
                </a:extLst>
              </a:tr>
            </a:tbl>
          </a:graphicData>
        </a:graphic>
      </p:graphicFrame>
    </p:spTree>
    <p:extLst>
      <p:ext uri="{BB962C8B-B14F-4D97-AF65-F5344CB8AC3E}">
        <p14:creationId xmlns:p14="http://schemas.microsoft.com/office/powerpoint/2010/main" val="22355113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57855B-D802-439F-8690-B203A5C0E5F7}"/>
              </a:ext>
            </a:extLst>
          </p:cNvPr>
          <p:cNvSpPr>
            <a:spLocks noGrp="1"/>
          </p:cNvSpPr>
          <p:nvPr>
            <p:ph idx="1"/>
          </p:nvPr>
        </p:nvSpPr>
        <p:spPr>
          <a:xfrm>
            <a:off x="609599" y="1188719"/>
            <a:ext cx="10982961" cy="5525589"/>
          </a:xfrm>
        </p:spPr>
        <p:txBody>
          <a:bodyPr>
            <a:no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If we understand the primary Hebrew word “to love”  (</a:t>
            </a:r>
            <a:r>
              <a:rPr lang="en-US" sz="3600" b="1" i="1" dirty="0" err="1">
                <a:solidFill>
                  <a:srgbClr val="FFFFCC"/>
                </a:solidFill>
                <a:effectLst/>
                <a:ea typeface="Times New Roman" panose="02020603050405020304" pitchFamily="18" charset="0"/>
              </a:rPr>
              <a:t>ʾāhe̱v</a:t>
            </a:r>
            <a:r>
              <a:rPr lang="en-US" sz="3600" b="1" dirty="0">
                <a:solidFill>
                  <a:srgbClr val="FFFFCC"/>
                </a:solidFill>
                <a:ea typeface="Times New Roman" panose="02020603050405020304" pitchFamily="18" charset="0"/>
              </a:rPr>
              <a:t>)</a:t>
            </a:r>
            <a:r>
              <a:rPr lang="en-US" sz="3600" b="1" dirty="0">
                <a:solidFill>
                  <a:srgbClr val="FFFFCC"/>
                </a:solidFill>
                <a:effectLst/>
                <a:ea typeface="Times New Roman" panose="02020603050405020304" pitchFamily="18" charset="0"/>
              </a:rPr>
              <a:t> correctly—that is, as </a:t>
            </a:r>
            <a:r>
              <a:rPr lang="en-US" sz="3600" b="1" i="1" u="sng" dirty="0">
                <a:solidFill>
                  <a:srgbClr val="FFFFCC"/>
                </a:solidFill>
                <a:effectLst/>
                <a:ea typeface="Times New Roman" panose="02020603050405020304" pitchFamily="18" charset="0"/>
              </a:rPr>
              <a:t>covenant commitment demonstrated in action in the interest of the other person</a:t>
            </a:r>
            <a:r>
              <a:rPr lang="en-US" sz="3600" b="1" dirty="0">
                <a:solidFill>
                  <a:srgbClr val="FFFFCC"/>
                </a:solidFill>
                <a:effectLst/>
                <a:ea typeface="Times New Roman" panose="02020603050405020304" pitchFamily="18" charset="0"/>
              </a:rPr>
              <a:t>—then we readily understand how Jesus and Paul could reduce all the covenantal stipulations to a single command to love YHWH and one’s neighbor (Luke 10:27; Rom. 13:9).</a:t>
            </a:r>
            <a:endParaRPr lang="en-US" sz="3600" dirty="0">
              <a:solidFill>
                <a:srgbClr val="FFFFCC"/>
              </a:solidFill>
            </a:endParaRPr>
          </a:p>
        </p:txBody>
      </p:sp>
    </p:spTree>
    <p:extLst>
      <p:ext uri="{BB962C8B-B14F-4D97-AF65-F5344CB8AC3E}">
        <p14:creationId xmlns:p14="http://schemas.microsoft.com/office/powerpoint/2010/main" val="22142448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57855B-D802-439F-8690-B203A5C0E5F7}"/>
              </a:ext>
            </a:extLst>
          </p:cNvPr>
          <p:cNvSpPr>
            <a:spLocks noGrp="1"/>
          </p:cNvSpPr>
          <p:nvPr>
            <p:ph idx="1"/>
          </p:nvPr>
        </p:nvSpPr>
        <p:spPr>
          <a:xfrm>
            <a:off x="409303" y="1534159"/>
            <a:ext cx="11277600" cy="3816439"/>
          </a:xfrm>
        </p:spPr>
        <p:txBody>
          <a:bodyPr>
            <a:normAutofit/>
          </a:bodyPr>
          <a:lstStyle/>
          <a:p>
            <a:pPr marL="0" marR="0" indent="0" defTabSz="548640">
              <a:lnSpc>
                <a:spcPct val="100000"/>
              </a:lnSpc>
              <a:spcBef>
                <a:spcPts val="0"/>
              </a:spcBef>
              <a:spcAft>
                <a:spcPts val="600"/>
              </a:spcAft>
              <a:buNone/>
            </a:pPr>
            <a:r>
              <a:rPr lang="en-US" sz="3700" b="1" dirty="0">
                <a:solidFill>
                  <a:srgbClr val="FFFFCC"/>
                </a:solidFill>
                <a:effectLst/>
                <a:ea typeface="Times New Roman" panose="02020603050405020304" pitchFamily="18" charset="0"/>
              </a:rPr>
              <a:t>YHWH’s objective with the Decalogue is to motivate the head of the household to demonstrate love for God and for his neighbor with the kind of behavior that puts the interests of the next person ahead of his own.</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28915645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548640">
              <a:lnSpc>
                <a:spcPct val="100000"/>
              </a:lnSpc>
              <a:spcBef>
                <a:spcPts val="0"/>
              </a:spcBef>
              <a:spcAft>
                <a:spcPts val="600"/>
              </a:spcAft>
            </a:pPr>
            <a:endParaRPr lang="en-US">
              <a:solidFill>
                <a:srgbClr val="FFFFCC"/>
              </a:solidFill>
            </a:endParaRPr>
          </a:p>
        </p:txBody>
      </p:sp>
      <p:pic>
        <p:nvPicPr>
          <p:cNvPr id="7170" name="Picture 2" descr="C:\Users\dblock\Dropbox\0-15 Ministry Engagements\Bologna Italy\Dimensions of the Decalogue Diagram Jesus' Great Comm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228600"/>
            <a:ext cx="10515601"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69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4238" y="876731"/>
            <a:ext cx="8229600" cy="502601"/>
          </a:xfrm>
        </p:spPr>
        <p:txBody>
          <a:bodyPr>
            <a:noAutofit/>
          </a:bodyPr>
          <a:lstStyle/>
          <a:p>
            <a:pPr marL="1028700" indent="-1028700" algn="ctr" defTabSz="548640">
              <a:lnSpc>
                <a:spcPct val="100000"/>
              </a:lnSpc>
              <a:spcBef>
                <a:spcPts val="0"/>
              </a:spcBef>
              <a:spcAft>
                <a:spcPts val="600"/>
              </a:spcAft>
              <a:tabLst>
                <a:tab pos="457200" algn="l"/>
                <a:tab pos="1033463" algn="l"/>
              </a:tabLst>
              <a:defRPr/>
            </a:pPr>
            <a:r>
              <a:rPr lang="en-US" sz="3600" b="1" dirty="0">
                <a:solidFill>
                  <a:srgbClr val="FFFFCC"/>
                </a:solidFill>
                <a:latin typeface="+mn-lt"/>
              </a:rPr>
              <a:t>Declaration of the People’s Response</a:t>
            </a:r>
            <a:endParaRPr lang="en-US" sz="3600" dirty="0">
              <a:solidFill>
                <a:srgbClr val="FFFFCC"/>
              </a:solidFill>
              <a:latin typeface="+mn-lt"/>
            </a:endParaRPr>
          </a:p>
        </p:txBody>
      </p:sp>
      <p:sp>
        <p:nvSpPr>
          <p:cNvPr id="3" name="Content Placeholder 2"/>
          <p:cNvSpPr>
            <a:spLocks noGrp="1"/>
          </p:cNvSpPr>
          <p:nvPr>
            <p:ph idx="1"/>
          </p:nvPr>
        </p:nvSpPr>
        <p:spPr>
          <a:xfrm>
            <a:off x="705394" y="1883121"/>
            <a:ext cx="10755086" cy="4909565"/>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(Exod 20:18–21; cf. Deut 5:22–33).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Both literary contexts of the Decalogue report the people’s acceptance of the document and a recognition of its revelatory significance.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Deuteronomy version ends with a summary blessing as a reward for obedience (5:31–33), also common to ancient Hittite treaty forms.</a:t>
            </a:r>
            <a:endParaRPr lang="en-US" sz="3600" b="1" dirty="0">
              <a:solidFill>
                <a:srgbClr val="FFFFCC"/>
              </a:solidFill>
            </a:endParaRPr>
          </a:p>
        </p:txBody>
      </p:sp>
    </p:spTree>
    <p:extLst>
      <p:ext uri="{BB962C8B-B14F-4D97-AF65-F5344CB8AC3E}">
        <p14:creationId xmlns:p14="http://schemas.microsoft.com/office/powerpoint/2010/main" val="319402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0FE8-0067-43E0-803A-7887BBF4DDB3}"/>
              </a:ext>
            </a:extLst>
          </p:cNvPr>
          <p:cNvSpPr>
            <a:spLocks noGrp="1"/>
          </p:cNvSpPr>
          <p:nvPr>
            <p:ph type="title"/>
          </p:nvPr>
        </p:nvSpPr>
        <p:spPr>
          <a:xfrm>
            <a:off x="583473" y="538779"/>
            <a:ext cx="11214463" cy="819241"/>
          </a:xfrm>
        </p:spPr>
        <p:txBody>
          <a:bodyPr>
            <a:normAutofit/>
          </a:bodyPr>
          <a:lstStyle/>
          <a:p>
            <a:pPr defTabSz="548640">
              <a:lnSpc>
                <a:spcPct val="100000"/>
              </a:lnSpc>
              <a:spcBef>
                <a:spcPts val="0"/>
              </a:spcBef>
              <a:spcAft>
                <a:spcPts val="600"/>
              </a:spcAft>
            </a:pPr>
            <a:r>
              <a:rPr lang="en-US" sz="3600" b="1" dirty="0">
                <a:solidFill>
                  <a:srgbClr val="FFFFCC"/>
                </a:solidFill>
                <a:latin typeface="+mn-lt"/>
              </a:rPr>
              <a:t>5.  The Covenant Document </a:t>
            </a:r>
            <a:r>
              <a:rPr lang="en-US" sz="3600" b="1" dirty="0">
                <a:solidFill>
                  <a:srgbClr val="FFFFCC"/>
                </a:solidFill>
                <a:latin typeface="SBL BibLit" panose="02000000000000000000" pitchFamily="2" charset="-79"/>
                <a:ea typeface="SBL BibLit" panose="02000000000000000000" pitchFamily="2" charset="-79"/>
                <a:cs typeface="SBL BibLit" panose="02000000000000000000" pitchFamily="2" charset="-79"/>
              </a:rPr>
              <a:t>(</a:t>
            </a:r>
            <a:r>
              <a:rPr lang="he-IL" sz="3600" b="1" dirty="0">
                <a:solidFill>
                  <a:srgbClr val="FFFFCC"/>
                </a:solidFill>
                <a:latin typeface="SBL BibLit" panose="02000000000000000000" pitchFamily="2" charset="-79"/>
                <a:ea typeface="SBL BibLit" panose="02000000000000000000" pitchFamily="2" charset="-79"/>
                <a:cs typeface="SBL BibLit" panose="02000000000000000000" pitchFamily="2" charset="-79"/>
              </a:rPr>
              <a:t>סֵפֶר הַבְּרִית</a:t>
            </a:r>
            <a:r>
              <a:rPr lang="en-US" sz="3600" b="1" dirty="0">
                <a:solidFill>
                  <a:srgbClr val="FFFFCC"/>
                </a:solidFill>
                <a:latin typeface="+mn-lt"/>
                <a:ea typeface="SBL BibLit" panose="02000000000000000000" pitchFamily="2" charset="-79"/>
                <a:cs typeface="SBL BibLit" panose="02000000000000000000" pitchFamily="2" charset="-79"/>
              </a:rPr>
              <a:t>,</a:t>
            </a:r>
            <a:r>
              <a:rPr lang="en-US" sz="3600" b="1" dirty="0">
                <a:solidFill>
                  <a:srgbClr val="FFFFCC"/>
                </a:solidFill>
                <a:latin typeface="+mn-lt"/>
              </a:rPr>
              <a:t> Exod 21:1–23:19)</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1717040"/>
            <a:ext cx="10955383" cy="4459923"/>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Decalogue was indeed the foundational and official covenant document, but it did not exhaust the terms of YHWH’s covenant.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Indeed, we may interpret the other constitutional documents as elaborations and practical explications of the worldview represented by the Decalogue. </a:t>
            </a:r>
            <a:endParaRPr lang="en-US" sz="4800" dirty="0">
              <a:solidFill>
                <a:srgbClr val="FFFFCC"/>
              </a:solidFill>
            </a:endParaRPr>
          </a:p>
        </p:txBody>
      </p:sp>
    </p:spTree>
    <p:extLst>
      <p:ext uri="{BB962C8B-B14F-4D97-AF65-F5344CB8AC3E}">
        <p14:creationId xmlns:p14="http://schemas.microsoft.com/office/powerpoint/2010/main" val="298523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386500" y="935664"/>
            <a:ext cx="11283884" cy="5625391"/>
          </a:xfrm>
        </p:spPr>
        <p:txBody>
          <a:bodyPr>
            <a:noAutofit/>
          </a:bodyPr>
          <a:lstStyle/>
          <a:p>
            <a:pPr marL="0"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2.	</a:t>
            </a:r>
            <a:r>
              <a:rPr lang="en-US" sz="3400" b="1" dirty="0">
                <a:solidFill>
                  <a:srgbClr val="FFFFCC"/>
                </a:solidFill>
                <a:ea typeface="MS Gothic" panose="020B0609070205080204" pitchFamily="49" charset="-128"/>
              </a:rPr>
              <a:t>		</a:t>
            </a:r>
            <a:r>
              <a:rPr lang="en-US" sz="3400" b="1" dirty="0">
                <a:solidFill>
                  <a:srgbClr val="FFFFCC"/>
                </a:solidFill>
                <a:effectLst/>
                <a:ea typeface="MS Gothic" panose="020B0609070205080204" pitchFamily="49" charset="-128"/>
              </a:rPr>
              <a:t>The Importance of the Exodus Event</a:t>
            </a:r>
            <a:endParaRPr lang="en-US" sz="3400" b="1" dirty="0">
              <a:solidFill>
                <a:srgbClr val="FFFFCC"/>
              </a:solidFill>
              <a:effectLst/>
              <a:ea typeface="Times New Roman" panose="02020603050405020304" pitchFamily="18" charset="0"/>
            </a:endParaRPr>
          </a:p>
          <a:p>
            <a:pPr marL="514350" marR="0" indent="-514350">
              <a:lnSpc>
                <a:spcPct val="100000"/>
              </a:lnSpc>
              <a:spcBef>
                <a:spcPts val="0"/>
              </a:spcBef>
              <a:spcAft>
                <a:spcPts val="1200"/>
              </a:spcAft>
              <a:buAutoNum type="alphaLcPeriod"/>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The Exodus was the great redemptive act of YHWH by which the descendants of Abraham, Isaac, and Jacob were constituted the people of YHWH and to which Israel must respond with gratitude and obedience. </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85713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028B1-EA74-4C28-8A7E-4F091B4271A0}"/>
              </a:ext>
            </a:extLst>
          </p:cNvPr>
          <p:cNvSpPr>
            <a:spLocks noGrp="1"/>
          </p:cNvSpPr>
          <p:nvPr>
            <p:ph type="title"/>
          </p:nvPr>
        </p:nvSpPr>
        <p:spPr>
          <a:xfrm>
            <a:off x="838200" y="208371"/>
            <a:ext cx="10515600" cy="758281"/>
          </a:xfrm>
        </p:spPr>
        <p:txBody>
          <a:bodyPr>
            <a:normAutofit/>
          </a:bodyPr>
          <a:lstStyle/>
          <a:p>
            <a:pPr algn="ctr" defTabSz="548640">
              <a:lnSpc>
                <a:spcPct val="100000"/>
              </a:lnSpc>
              <a:spcBef>
                <a:spcPts val="0"/>
              </a:spcBef>
              <a:spcAft>
                <a:spcPts val="600"/>
              </a:spcAft>
            </a:pPr>
            <a:r>
              <a:rPr lang="en-US" sz="4000" b="1" dirty="0">
                <a:solidFill>
                  <a:srgbClr val="FFFFCC"/>
                </a:solidFill>
                <a:latin typeface="+mn-lt"/>
              </a:rPr>
              <a:t>The Evolution of Israel’s Constitutional Tradition</a:t>
            </a:r>
          </a:p>
        </p:txBody>
      </p:sp>
      <p:pic>
        <p:nvPicPr>
          <p:cNvPr id="7" name="Content Placeholder 6">
            <a:extLst>
              <a:ext uri="{FF2B5EF4-FFF2-40B4-BE49-F238E27FC236}">
                <a16:creationId xmlns:a16="http://schemas.microsoft.com/office/drawing/2014/main" id="{64E06A6F-ACEF-2A5B-2FB6-1D8E1D22FC30}"/>
              </a:ext>
            </a:extLst>
          </p:cNvPr>
          <p:cNvPicPr>
            <a:picLocks noGrp="1" noChangeAspect="1"/>
          </p:cNvPicPr>
          <p:nvPr>
            <p:ph idx="1"/>
          </p:nvPr>
        </p:nvPicPr>
        <p:blipFill>
          <a:blip r:embed="rId2"/>
          <a:stretch>
            <a:fillRect/>
          </a:stretch>
        </p:blipFill>
        <p:spPr>
          <a:xfrm>
            <a:off x="993914" y="966651"/>
            <a:ext cx="10286999" cy="5583235"/>
          </a:xfrm>
        </p:spPr>
      </p:pic>
    </p:spTree>
    <p:extLst>
      <p:ext uri="{BB962C8B-B14F-4D97-AF65-F5344CB8AC3E}">
        <p14:creationId xmlns:p14="http://schemas.microsoft.com/office/powerpoint/2010/main" val="4229156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0FE8-0067-43E0-803A-7887BBF4DDB3}"/>
              </a:ext>
            </a:extLst>
          </p:cNvPr>
          <p:cNvSpPr>
            <a:spLocks noGrp="1"/>
          </p:cNvSpPr>
          <p:nvPr>
            <p:ph type="title"/>
          </p:nvPr>
        </p:nvSpPr>
        <p:spPr>
          <a:xfrm>
            <a:off x="488768" y="681037"/>
            <a:ext cx="11214463" cy="819241"/>
          </a:xfrm>
        </p:spPr>
        <p:txBody>
          <a:bodyPr>
            <a:normAutofit/>
          </a:bodyPr>
          <a:lstStyle/>
          <a:p>
            <a:pPr defTabSz="548640">
              <a:lnSpc>
                <a:spcPct val="100000"/>
              </a:lnSpc>
              <a:spcBef>
                <a:spcPts val="0"/>
              </a:spcBef>
              <a:spcAft>
                <a:spcPts val="600"/>
              </a:spcAft>
            </a:pPr>
            <a:r>
              <a:rPr lang="en-US" sz="3600" b="1" dirty="0">
                <a:solidFill>
                  <a:srgbClr val="FFFFCC"/>
                </a:solidFill>
                <a:latin typeface="+mn-lt"/>
              </a:rPr>
              <a:t>5.  The Covenant Document (</a:t>
            </a:r>
            <a:r>
              <a:rPr lang="he-IL" sz="3600" b="1" dirty="0">
                <a:solidFill>
                  <a:srgbClr val="FFFFCC"/>
                </a:solidFill>
                <a:latin typeface="SBL BibLit" panose="02000000000000000000" pitchFamily="2" charset="-79"/>
                <a:ea typeface="SBL BibLit" panose="02000000000000000000" pitchFamily="2" charset="-79"/>
                <a:cs typeface="SBL BibLit" panose="02000000000000000000" pitchFamily="2" charset="-79"/>
              </a:rPr>
              <a:t>סֵפֶר הַבְּרִית</a:t>
            </a:r>
            <a:r>
              <a:rPr lang="en-US" sz="3600" b="1" dirty="0">
                <a:solidFill>
                  <a:srgbClr val="FFFFCC"/>
                </a:solidFill>
                <a:latin typeface="+mn-lt"/>
              </a:rPr>
              <a:t>, Exod 21:1–23:19)</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2218099"/>
            <a:ext cx="10955383" cy="3958864"/>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Covenant Document, encompassing Exodus 21:1–23:19, derives its name from Exodus 24:7, which describes Moses taking “the written document of the covenant” (</a:t>
            </a:r>
            <a:r>
              <a:rPr lang="en-US" sz="3600" b="1" i="1" dirty="0" err="1">
                <a:solidFill>
                  <a:srgbClr val="FFFFCC"/>
                </a:solidFill>
                <a:effectLst/>
                <a:ea typeface="Times New Roman" panose="02020603050405020304" pitchFamily="18" charset="0"/>
              </a:rPr>
              <a:t>sēfer</a:t>
            </a:r>
            <a:r>
              <a:rPr lang="en-US" sz="3600" b="1" i="1" dirty="0">
                <a:solidFill>
                  <a:srgbClr val="FFFFCC"/>
                </a:solidFill>
                <a:effectLst/>
                <a:ea typeface="Times New Roman" panose="02020603050405020304" pitchFamily="18" charset="0"/>
              </a:rPr>
              <a:t> </a:t>
            </a:r>
            <a:r>
              <a:rPr lang="en-US" sz="3600" b="1" i="1" dirty="0" err="1">
                <a:solidFill>
                  <a:srgbClr val="FFFFCC"/>
                </a:solidFill>
                <a:effectLst/>
                <a:ea typeface="Times New Roman" panose="02020603050405020304" pitchFamily="18" charset="0"/>
              </a:rPr>
              <a:t>habbĕrît</a:t>
            </a:r>
            <a:r>
              <a:rPr lang="en-US" sz="3600" b="1" i="1" dirty="0">
                <a:solidFill>
                  <a:srgbClr val="FFFFCC"/>
                </a:solidFill>
                <a:effectLst/>
                <a:ea typeface="Times New Roman" panose="02020603050405020304" pitchFamily="18" charset="0"/>
              </a:rPr>
              <a:t>̱</a:t>
            </a:r>
            <a:r>
              <a:rPr lang="en-US" sz="3600" b="1" dirty="0">
                <a:solidFill>
                  <a:srgbClr val="FFFFCC"/>
                </a:solidFill>
                <a:effectLst/>
                <a:ea typeface="Times New Roman" panose="02020603050405020304" pitchFamily="18" charset="0"/>
              </a:rPr>
              <a:t>) and reading it in the hearing of all the people as part of the ceremony ratifying the covenant between YHWH and Israel. </a:t>
            </a:r>
            <a:endParaRPr lang="en-US" sz="4800" dirty="0">
              <a:solidFill>
                <a:srgbClr val="FFFFCC"/>
              </a:solidFill>
            </a:endParaRPr>
          </a:p>
        </p:txBody>
      </p:sp>
    </p:spTree>
    <p:extLst>
      <p:ext uri="{BB962C8B-B14F-4D97-AF65-F5344CB8AC3E}">
        <p14:creationId xmlns:p14="http://schemas.microsoft.com/office/powerpoint/2010/main" val="30473876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1544320"/>
            <a:ext cx="10955383" cy="3860599"/>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combinations of ethical and cultic ordinances in a single document highlight the link between worship and ethics. True and acceptable cultic worship arises out of and inspires worshipful living.</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39469814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0FE8-0067-43E0-803A-7887BBF4DDB3}"/>
              </a:ext>
            </a:extLst>
          </p:cNvPr>
          <p:cNvSpPr>
            <a:spLocks noGrp="1"/>
          </p:cNvSpPr>
          <p:nvPr>
            <p:ph type="title"/>
          </p:nvPr>
        </p:nvSpPr>
        <p:spPr>
          <a:xfrm>
            <a:off x="488768" y="593100"/>
            <a:ext cx="11214463" cy="819241"/>
          </a:xfrm>
        </p:spPr>
        <p:txBody>
          <a:bodyPr>
            <a:normAutofit/>
          </a:bodyPr>
          <a:lstStyle/>
          <a:p>
            <a:pPr defTabSz="548640">
              <a:lnSpc>
                <a:spcPct val="100000"/>
              </a:lnSpc>
              <a:spcBef>
                <a:spcPts val="0"/>
              </a:spcBef>
              <a:spcAft>
                <a:spcPts val="600"/>
              </a:spcAft>
            </a:pPr>
            <a:r>
              <a:rPr lang="en-US" sz="3600" b="1" dirty="0">
                <a:solidFill>
                  <a:srgbClr val="FFFFCC"/>
                </a:solidFill>
                <a:latin typeface="+mn-lt"/>
              </a:rPr>
              <a:t>6.  The Instructions on Holiness (Leviticus 17–26)</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1647730"/>
            <a:ext cx="10955383" cy="4962075"/>
          </a:xfrm>
        </p:spPr>
        <p:txBody>
          <a:bodyPr>
            <a:normAutofit/>
          </a:bodyPr>
          <a:lstStyle/>
          <a:p>
            <a:pPr marL="0" indent="0" defTabSz="548640">
              <a:lnSpc>
                <a:spcPct val="100000"/>
              </a:lnSpc>
              <a:spcBef>
                <a:spcPts val="0"/>
              </a:spcBef>
              <a:spcAft>
                <a:spcPts val="600"/>
              </a:spcAft>
              <a:buNone/>
            </a:pPr>
            <a:r>
              <a:rPr kumimoji="0" lang="en-US" altLang="en-US" sz="3600" b="1" i="0" u="none" strike="noStrike" cap="none" normalizeH="0" baseline="0" dirty="0">
                <a:ln>
                  <a:noFill/>
                </a:ln>
                <a:solidFill>
                  <a:srgbClr val="FFFFCC"/>
                </a:solidFill>
                <a:effectLst/>
                <a:ea typeface="Times New Roman" panose="02020603050405020304" pitchFamily="18" charset="0"/>
              </a:rPr>
              <a:t>Often referred to by scholars as “the Holiness Code,” the Instructions on Holiness are distinguished from the other constitutional documents by their emphasis on holiness in</a:t>
            </a:r>
            <a:r>
              <a:rPr kumimoji="0" lang="en-US" altLang="en-US" sz="3600" b="1" i="0" u="none" strike="noStrike" cap="none" normalizeH="0" baseline="0" dirty="0" bmk="">
                <a:ln>
                  <a:noFill/>
                </a:ln>
                <a:solidFill>
                  <a:srgbClr val="FFFFCC"/>
                </a:solidFill>
                <a:effectLst/>
                <a:ea typeface="Times New Roman" panose="02020603050405020304" pitchFamily="18" charset="0"/>
              </a:rPr>
              <a:t> several dimensions: </a:t>
            </a:r>
          </a:p>
          <a:p>
            <a:pPr marL="461963" indent="-461963" defTabSz="548640">
              <a:lnSpc>
                <a:spcPct val="100000"/>
              </a:lnSpc>
              <a:spcBef>
                <a:spcPts val="0"/>
              </a:spcBef>
              <a:spcAft>
                <a:spcPts val="600"/>
              </a:spcAft>
              <a:buNone/>
            </a:pPr>
            <a:r>
              <a:rPr kumimoji="0" lang="en-US" altLang="en-US" sz="3600" b="1" i="0" u="none" strike="noStrike" cap="none" normalizeH="0" baseline="0" dirty="0" bmk="">
                <a:ln>
                  <a:noFill/>
                </a:ln>
                <a:solidFill>
                  <a:srgbClr val="FFFFCC"/>
                </a:solidFill>
                <a:effectLst/>
                <a:ea typeface="Times New Roman" panose="02020603050405020304" pitchFamily="18" charset="0"/>
              </a:rPr>
              <a:t>1.	YHWH identified himself as the Holy One (</a:t>
            </a:r>
            <a:r>
              <a:rPr kumimoji="0" lang="en-US" altLang="en-US" sz="3600" b="1" i="1" u="none" strike="noStrike" cap="none" normalizeH="0" baseline="0" dirty="0" err="1" bmk="">
                <a:ln>
                  <a:noFill/>
                </a:ln>
                <a:solidFill>
                  <a:srgbClr val="FFFFCC"/>
                </a:solidFill>
                <a:effectLst/>
                <a:ea typeface="Times New Roman" panose="02020603050405020304" pitchFamily="18" charset="0"/>
              </a:rPr>
              <a:t>qāḏôs</a:t>
            </a:r>
            <a:r>
              <a:rPr kumimoji="0" lang="en-US" altLang="en-US" sz="3600" b="1" i="1" u="none" strike="noStrike" cap="none" normalizeH="0" baseline="0" dirty="0" bmk="">
                <a:ln>
                  <a:noFill/>
                </a:ln>
                <a:solidFill>
                  <a:srgbClr val="FFFFCC"/>
                </a:solidFill>
                <a:effectLst/>
                <a:ea typeface="Times New Roman" panose="02020603050405020304" pitchFamily="18" charset="0"/>
              </a:rPr>
              <a:t>̌</a:t>
            </a:r>
            <a:r>
              <a:rPr kumimoji="0" lang="en-US" altLang="en-US" sz="3600" b="1" i="0" u="none" strike="noStrike" cap="none" normalizeH="0" baseline="0" dirty="0" bmk="">
                <a:ln>
                  <a:noFill/>
                </a:ln>
                <a:solidFill>
                  <a:srgbClr val="FFFFCC"/>
                </a:solidFill>
                <a:effectLst/>
                <a:ea typeface="Times New Roman" panose="02020603050405020304" pitchFamily="18" charset="0"/>
              </a:rPr>
              <a:t>).</a:t>
            </a:r>
          </a:p>
          <a:p>
            <a:pPr marL="461963" indent="-461963" defTabSz="548640">
              <a:lnSpc>
                <a:spcPct val="100000"/>
              </a:lnSpc>
              <a:spcBef>
                <a:spcPts val="0"/>
              </a:spcBef>
              <a:spcAft>
                <a:spcPts val="600"/>
              </a:spcAft>
              <a:buNone/>
            </a:pPr>
            <a:r>
              <a:rPr kumimoji="0" lang="en-US" altLang="en-US" sz="3600" b="1" i="0" u="none" strike="noStrike" cap="none" normalizeH="0" baseline="0" dirty="0" bmk="">
                <a:ln>
                  <a:noFill/>
                </a:ln>
                <a:solidFill>
                  <a:srgbClr val="FFFFCC"/>
                </a:solidFill>
                <a:effectLst/>
                <a:ea typeface="Times New Roman" panose="02020603050405020304" pitchFamily="18" charset="0"/>
              </a:rPr>
              <a:t>2.	YHWH identified himself as the one who makes Israel holy (</a:t>
            </a:r>
            <a:r>
              <a:rPr kumimoji="0" lang="en-US" altLang="en-US" sz="3600" b="1" i="1" u="none" strike="noStrike" cap="none" normalizeH="0" baseline="0" dirty="0" err="1" bmk="">
                <a:ln>
                  <a:noFill/>
                </a:ln>
                <a:solidFill>
                  <a:srgbClr val="FFFFCC"/>
                </a:solidFill>
                <a:effectLst/>
                <a:ea typeface="Times New Roman" panose="02020603050405020304" pitchFamily="18" charset="0"/>
              </a:rPr>
              <a:t>qiddēs</a:t>
            </a:r>
            <a:r>
              <a:rPr kumimoji="0" lang="en-US" altLang="en-US" sz="3600" b="1" i="1" u="none" strike="noStrike" cap="none" normalizeH="0" baseline="0" dirty="0" bmk="">
                <a:ln>
                  <a:noFill/>
                </a:ln>
                <a:solidFill>
                  <a:srgbClr val="FFFFCC"/>
                </a:solidFill>
                <a:effectLst/>
                <a:ea typeface="Times New Roman" panose="02020603050405020304" pitchFamily="18" charset="0"/>
              </a:rPr>
              <a:t>̌</a:t>
            </a:r>
            <a:r>
              <a:rPr kumimoji="0" lang="en-US" altLang="en-US" sz="3600" b="1" i="0" u="none" strike="noStrike" cap="none" normalizeH="0" baseline="0" dirty="0" bmk="">
                <a:ln>
                  <a:noFill/>
                </a:ln>
                <a:solidFill>
                  <a:srgbClr val="FFFFCC"/>
                </a:solidFill>
                <a:effectLst/>
                <a:ea typeface="Times New Roman" panose="02020603050405020304" pitchFamily="18" charset="0"/>
              </a:rPr>
              <a:t>, “he sanctifies them”).</a:t>
            </a:r>
            <a:endParaRPr lang="en-US" sz="3600" dirty="0">
              <a:solidFill>
                <a:srgbClr val="FFFFCC"/>
              </a:solidFill>
            </a:endParaRPr>
          </a:p>
        </p:txBody>
      </p:sp>
      <p:sp>
        <p:nvSpPr>
          <p:cNvPr id="11" name="Rectangle 9">
            <a:extLst>
              <a:ext uri="{FF2B5EF4-FFF2-40B4-BE49-F238E27FC236}">
                <a16:creationId xmlns:a16="http://schemas.microsoft.com/office/drawing/2014/main" id="{12F601E5-1CD0-4D6A-AD1F-27BB6A91A801}"/>
              </a:ext>
            </a:extLst>
          </p:cNvPr>
          <p:cNvSpPr>
            <a:spLocks noChangeArrowheads="1"/>
          </p:cNvSpPr>
          <p:nvPr/>
        </p:nvSpPr>
        <p:spPr bwMode="auto">
          <a:xfrm>
            <a:off x="0" y="0"/>
            <a:ext cx="4022725" cy="6350"/>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9927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975360"/>
            <a:ext cx="10955383" cy="5634446"/>
          </a:xfrm>
        </p:spPr>
        <p:txBody>
          <a:bodyPr>
            <a:normAutofit/>
          </a:bodyPr>
          <a:lstStyle/>
          <a:p>
            <a:pPr marL="461963" indent="-461963" defTabSz="548640">
              <a:lnSpc>
                <a:spcPct val="100000"/>
              </a:lnSpc>
              <a:spcBef>
                <a:spcPts val="0"/>
              </a:spcBef>
              <a:spcAft>
                <a:spcPts val="600"/>
              </a:spcAft>
              <a:buNone/>
            </a:pPr>
            <a:r>
              <a:rPr kumimoji="0" lang="en-US" altLang="en-US" sz="3600" b="1" i="0" u="none" strike="noStrike" cap="none" normalizeH="0" baseline="0" dirty="0" bmk="">
                <a:ln>
                  <a:noFill/>
                </a:ln>
                <a:solidFill>
                  <a:srgbClr val="FFFFCC"/>
                </a:solidFill>
                <a:effectLst/>
                <a:ea typeface="Times New Roman" panose="02020603050405020304" pitchFamily="18" charset="0"/>
              </a:rPr>
              <a:t>3.	YHWH challenged Israel to “sanctify yourselves” (</a:t>
            </a:r>
            <a:r>
              <a:rPr kumimoji="0" lang="en-US" altLang="en-US" sz="3600" b="1" i="1" u="none" strike="noStrike" cap="none" normalizeH="0" baseline="0" dirty="0" err="1" bmk="">
                <a:ln>
                  <a:noFill/>
                </a:ln>
                <a:solidFill>
                  <a:srgbClr val="FFFFCC"/>
                </a:solidFill>
                <a:effectLst/>
                <a:ea typeface="Times New Roman" panose="02020603050405020304" pitchFamily="18" charset="0"/>
              </a:rPr>
              <a:t>hiṯqaddēs</a:t>
            </a:r>
            <a:r>
              <a:rPr kumimoji="0" lang="en-US" altLang="en-US" sz="3600" b="1" i="1" u="none" strike="noStrike" cap="none" normalizeH="0" baseline="0" dirty="0" bmk="">
                <a:ln>
                  <a:noFill/>
                </a:ln>
                <a:solidFill>
                  <a:srgbClr val="FFFFCC"/>
                </a:solidFill>
                <a:effectLst/>
                <a:ea typeface="Times New Roman" panose="02020603050405020304" pitchFamily="18" charset="0"/>
              </a:rPr>
              <a:t>̌</a:t>
            </a:r>
            <a:r>
              <a:rPr kumimoji="0" lang="en-US" altLang="en-US" sz="3600" b="1" i="0" u="none" strike="noStrike" cap="none" normalizeH="0" baseline="0" dirty="0" bmk="">
                <a:ln>
                  <a:noFill/>
                </a:ln>
                <a:solidFill>
                  <a:srgbClr val="FFFFCC"/>
                </a:solidFill>
                <a:effectLst/>
                <a:ea typeface="Times New Roman" panose="02020603050405020304" pitchFamily="18" charset="0"/>
              </a:rPr>
              <a:t>, 20:7) and “be holy” (</a:t>
            </a:r>
            <a:r>
              <a:rPr kumimoji="0" lang="en-US" altLang="en-US" sz="3600" b="1" i="1" u="none" strike="noStrike" cap="none" normalizeH="0" baseline="0" dirty="0" err="1" bmk="">
                <a:ln>
                  <a:noFill/>
                </a:ln>
                <a:solidFill>
                  <a:srgbClr val="FFFFCC"/>
                </a:solidFill>
                <a:effectLst/>
                <a:ea typeface="Times New Roman" panose="02020603050405020304" pitchFamily="18" charset="0"/>
              </a:rPr>
              <a:t>tihyû</a:t>
            </a:r>
            <a:r>
              <a:rPr kumimoji="0" lang="en-US" altLang="en-US" sz="3600" b="1" i="1" u="none" strike="noStrike" cap="none" normalizeH="0" baseline="0" dirty="0" bmk="">
                <a:ln>
                  <a:noFill/>
                </a:ln>
                <a:solidFill>
                  <a:srgbClr val="FFFFCC"/>
                </a:solidFill>
                <a:effectLst/>
                <a:ea typeface="Times New Roman" panose="02020603050405020304" pitchFamily="18" charset="0"/>
              </a:rPr>
              <a:t> </a:t>
            </a:r>
            <a:r>
              <a:rPr kumimoji="0" lang="en-US" altLang="en-US" sz="3600" b="1" i="1" u="none" strike="noStrike" cap="none" normalizeH="0" baseline="0" dirty="0" err="1" bmk="">
                <a:ln>
                  <a:noFill/>
                </a:ln>
                <a:solidFill>
                  <a:srgbClr val="FFFFCC"/>
                </a:solidFill>
                <a:effectLst/>
                <a:ea typeface="Times New Roman" panose="02020603050405020304" pitchFamily="18" charset="0"/>
              </a:rPr>
              <a:t>qĕḏōšîm</a:t>
            </a:r>
            <a:r>
              <a:rPr kumimoji="0" lang="en-US" altLang="en-US" sz="3600" b="1" i="0" u="none" strike="noStrike" cap="none" normalizeH="0" baseline="0" dirty="0" bmk="">
                <a:ln>
                  <a:noFill/>
                </a:ln>
                <a:solidFill>
                  <a:srgbClr val="FFFFCC"/>
                </a:solidFill>
                <a:effectLst/>
                <a:ea typeface="Times New Roman" panose="02020603050405020304" pitchFamily="18" charset="0"/>
              </a:rPr>
              <a:t>).</a:t>
            </a:r>
            <a:endParaRPr lang="en-US" sz="3600" dirty="0">
              <a:solidFill>
                <a:srgbClr val="FFFFCC"/>
              </a:solidFill>
            </a:endParaRPr>
          </a:p>
          <a:p>
            <a:pPr marL="461963" indent="-461963" defTabSz="548640">
              <a:lnSpc>
                <a:spcPct val="100000"/>
              </a:lnSpc>
              <a:spcBef>
                <a:spcPts val="0"/>
              </a:spcBef>
              <a:spcAft>
                <a:spcPts val="600"/>
              </a:spcAft>
              <a:buNone/>
            </a:pPr>
            <a:r>
              <a:rPr kumimoji="0" lang="en-US" altLang="en-US" sz="3600" b="1" i="0" u="none" strike="noStrike" cap="none" normalizeH="0" baseline="0" dirty="0" bmk="">
                <a:ln>
                  <a:noFill/>
                </a:ln>
                <a:solidFill>
                  <a:srgbClr val="FFFFCC"/>
                </a:solidFill>
                <a:effectLst/>
                <a:ea typeface="Times New Roman" panose="02020603050405020304" pitchFamily="18" charset="0"/>
              </a:rPr>
              <a:t>4.	Many of the articles and persons discussed in this section are described as holy (</a:t>
            </a:r>
            <a:r>
              <a:rPr kumimoji="0" lang="en-US" altLang="en-US" sz="3600" b="1" i="1" u="none" strike="noStrike" cap="none" normalizeH="0" baseline="0" dirty="0" err="1" bmk="">
                <a:ln>
                  <a:noFill/>
                </a:ln>
                <a:solidFill>
                  <a:srgbClr val="FFFFCC"/>
                </a:solidFill>
                <a:effectLst/>
                <a:ea typeface="Times New Roman" panose="02020603050405020304" pitchFamily="18" charset="0"/>
              </a:rPr>
              <a:t>qōḏes</a:t>
            </a:r>
            <a:r>
              <a:rPr kumimoji="0" lang="en-US" altLang="en-US" sz="3600" b="1" i="1" u="none" strike="noStrike" cap="none" normalizeH="0" baseline="0" dirty="0" bmk="">
                <a:ln>
                  <a:noFill/>
                </a:ln>
                <a:solidFill>
                  <a:srgbClr val="FFFFCC"/>
                </a:solidFill>
                <a:effectLst/>
                <a:ea typeface="Times New Roman" panose="02020603050405020304" pitchFamily="18" charset="0"/>
              </a:rPr>
              <a:t>̌</a:t>
            </a:r>
            <a:r>
              <a:rPr kumimoji="0" lang="en-US" altLang="en-US" sz="3600" b="1" i="0" u="none" strike="noStrike" cap="none" normalizeH="0" baseline="0" dirty="0" bmk="">
                <a:ln>
                  <a:noFill/>
                </a:ln>
                <a:solidFill>
                  <a:srgbClr val="FFFFCC"/>
                </a:solidFill>
                <a:effectLst/>
                <a:ea typeface="Times New Roman" panose="02020603050405020304" pitchFamily="18" charset="0"/>
              </a:rPr>
              <a:t>): </a:t>
            </a:r>
          </a:p>
          <a:p>
            <a:pPr marL="461963" indent="-461963" defTabSz="548640">
              <a:lnSpc>
                <a:spcPct val="100000"/>
              </a:lnSpc>
              <a:spcBef>
                <a:spcPts val="0"/>
              </a:spcBef>
              <a:spcAft>
                <a:spcPts val="600"/>
              </a:spcAft>
              <a:buNone/>
            </a:pPr>
            <a:r>
              <a:rPr lang="en-US" altLang="en-US" sz="3600" b="1" dirty="0" bmk="">
                <a:solidFill>
                  <a:srgbClr val="FFFFCC"/>
                </a:solidFill>
                <a:ea typeface="Times New Roman" panose="02020603050405020304" pitchFamily="18" charset="0"/>
              </a:rPr>
              <a:t>	</a:t>
            </a:r>
            <a:r>
              <a:rPr kumimoji="0" lang="en-US" altLang="en-US" sz="3600" b="1" i="0" u="none" strike="noStrike" cap="none" normalizeH="0" baseline="0" dirty="0" bmk="">
                <a:ln>
                  <a:noFill/>
                </a:ln>
                <a:solidFill>
                  <a:srgbClr val="FFFFCC"/>
                </a:solidFill>
                <a:effectLst/>
                <a:ea typeface="Times New Roman" panose="02020603050405020304" pitchFamily="18" charset="0"/>
              </a:rPr>
              <a:t>YHWH’s name (20:3; 22:2, 32), sacrificial food (19:8), ordinary food (19:24), sacred bread (21:22; 24:9), food dedicated to YHWH, convocations,</a:t>
            </a:r>
            <a:r>
              <a:rPr kumimoji="0" lang="en-US" altLang="en-US" sz="3600" b="1" i="0" u="none" strike="noStrike" cap="none" normalizeH="0" baseline="0" dirty="0">
                <a:ln>
                  <a:noFill/>
                </a:ln>
                <a:solidFill>
                  <a:srgbClr val="FFFFCC"/>
                </a:solidFill>
                <a:effectLst/>
                <a:ea typeface="Times New Roman" panose="02020603050405020304" pitchFamily="18" charset="0"/>
              </a:rPr>
              <a:t> a place (tabernacle, 24:9), and a time (Year of Jubilee, 25:12).</a:t>
            </a:r>
            <a:r>
              <a:rPr kumimoji="0" lang="en-US" altLang="en-US" sz="3600" b="1" i="0" u="none" strike="noStrike" cap="none" normalizeH="0" baseline="0" dirty="0">
                <a:ln>
                  <a:noFill/>
                </a:ln>
                <a:solidFill>
                  <a:srgbClr val="FFFFCC"/>
                </a:solidFill>
                <a:effectLst/>
              </a:rPr>
              <a:t> </a:t>
            </a:r>
          </a:p>
          <a:p>
            <a:pPr marL="0" indent="0" defTabSz="548640">
              <a:lnSpc>
                <a:spcPct val="100000"/>
              </a:lnSpc>
              <a:spcBef>
                <a:spcPts val="0"/>
              </a:spcBef>
              <a:spcAft>
                <a:spcPts val="600"/>
              </a:spcAft>
              <a:buNone/>
            </a:pPr>
            <a:endParaRPr lang="en-US" dirty="0">
              <a:solidFill>
                <a:srgbClr val="FFFFCC"/>
              </a:solidFill>
            </a:endParaRPr>
          </a:p>
        </p:txBody>
      </p:sp>
      <p:sp>
        <p:nvSpPr>
          <p:cNvPr id="11" name="Rectangle 9">
            <a:extLst>
              <a:ext uri="{FF2B5EF4-FFF2-40B4-BE49-F238E27FC236}">
                <a16:creationId xmlns:a16="http://schemas.microsoft.com/office/drawing/2014/main" id="{12F601E5-1CD0-4D6A-AD1F-27BB6A91A801}"/>
              </a:ext>
            </a:extLst>
          </p:cNvPr>
          <p:cNvSpPr>
            <a:spLocks noChangeArrowheads="1"/>
          </p:cNvSpPr>
          <p:nvPr/>
        </p:nvSpPr>
        <p:spPr bwMode="auto">
          <a:xfrm>
            <a:off x="0" y="0"/>
            <a:ext cx="4022725" cy="6350"/>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12413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1265274"/>
            <a:ext cx="10955383" cy="5344532"/>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As for the content of this long section, it involves a catchall of moral exhortations, cultic regulations, and legal prescriptions. </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We may only speculate what use the ancient Israelites made of these Instructions on Holiness.</a:t>
            </a:r>
          </a:p>
          <a:p>
            <a:pPr marL="0" indent="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This document clarified what YHWH had meant when he referred to his people as “a kingdom of priests” and “holy nation” in Exodus 19:5.</a:t>
            </a:r>
          </a:p>
        </p:txBody>
      </p:sp>
      <p:sp>
        <p:nvSpPr>
          <p:cNvPr id="11" name="Rectangle 9">
            <a:extLst>
              <a:ext uri="{FF2B5EF4-FFF2-40B4-BE49-F238E27FC236}">
                <a16:creationId xmlns:a16="http://schemas.microsoft.com/office/drawing/2014/main" id="{12F601E5-1CD0-4D6A-AD1F-27BB6A91A801}"/>
              </a:ext>
            </a:extLst>
          </p:cNvPr>
          <p:cNvSpPr>
            <a:spLocks noChangeArrowheads="1"/>
          </p:cNvSpPr>
          <p:nvPr/>
        </p:nvSpPr>
        <p:spPr bwMode="auto">
          <a:xfrm>
            <a:off x="0" y="0"/>
            <a:ext cx="4022725" cy="6350"/>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2174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A4FC6-C262-454E-9145-F4018CD22B7B}"/>
              </a:ext>
            </a:extLst>
          </p:cNvPr>
          <p:cNvSpPr>
            <a:spLocks noGrp="1"/>
          </p:cNvSpPr>
          <p:nvPr>
            <p:ph idx="1"/>
          </p:nvPr>
        </p:nvSpPr>
        <p:spPr>
          <a:xfrm>
            <a:off x="583473" y="1717040"/>
            <a:ext cx="10955383" cy="4892766"/>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Looking far ahead to the time when the Israelites would be settled in the land that YHWH had promised them, this document seeks to govern the life of the Israelites as YHWH’s vassals (</a:t>
            </a:r>
            <a:r>
              <a:rPr lang="en-US" sz="3600" b="1" i="1" dirty="0" err="1">
                <a:solidFill>
                  <a:srgbClr val="FFFFCC"/>
                </a:solidFill>
                <a:effectLst/>
                <a:ea typeface="Times New Roman" panose="02020603050405020304" pitchFamily="18" charset="0"/>
              </a:rPr>
              <a:t>ʿăvāḏîm</a:t>
            </a:r>
            <a:r>
              <a:rPr lang="en-US" sz="3600" b="1" dirty="0">
                <a:solidFill>
                  <a:srgbClr val="FFFFCC"/>
                </a:solidFill>
                <a:effectLst/>
                <a:ea typeface="Times New Roman" panose="02020603050405020304" pitchFamily="18" charset="0"/>
              </a:rPr>
              <a:t>, Lev 25:42, 55) living in YHWH’s land (25:23).</a:t>
            </a:r>
          </a:p>
          <a:p>
            <a:pPr marL="0" indent="0" defTabSz="548640">
              <a:lnSpc>
                <a:spcPct val="100000"/>
              </a:lnSpc>
              <a:spcBef>
                <a:spcPts val="0"/>
              </a:spcBef>
              <a:spcAft>
                <a:spcPts val="600"/>
              </a:spcAft>
              <a:buNone/>
            </a:pPr>
            <a:endParaRPr lang="en-US" dirty="0">
              <a:solidFill>
                <a:srgbClr val="FFFFCC"/>
              </a:solidFill>
            </a:endParaRPr>
          </a:p>
        </p:txBody>
      </p:sp>
      <p:sp>
        <p:nvSpPr>
          <p:cNvPr id="11" name="Rectangle 9">
            <a:extLst>
              <a:ext uri="{FF2B5EF4-FFF2-40B4-BE49-F238E27FC236}">
                <a16:creationId xmlns:a16="http://schemas.microsoft.com/office/drawing/2014/main" id="{12F601E5-1CD0-4D6A-AD1F-27BB6A91A801}"/>
              </a:ext>
            </a:extLst>
          </p:cNvPr>
          <p:cNvSpPr>
            <a:spLocks noChangeArrowheads="1"/>
          </p:cNvSpPr>
          <p:nvPr/>
        </p:nvSpPr>
        <p:spPr bwMode="auto">
          <a:xfrm>
            <a:off x="0" y="0"/>
            <a:ext cx="4022725" cy="6350"/>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itle 4">
            <a:extLst>
              <a:ext uri="{FF2B5EF4-FFF2-40B4-BE49-F238E27FC236}">
                <a16:creationId xmlns:a16="http://schemas.microsoft.com/office/drawing/2014/main" id="{332E1BAC-F8B4-C308-EA7F-1FE4A3CFA2B3}"/>
              </a:ext>
            </a:extLst>
          </p:cNvPr>
          <p:cNvSpPr>
            <a:spLocks noGrp="1"/>
          </p:cNvSpPr>
          <p:nvPr>
            <p:ph type="title"/>
          </p:nvPr>
        </p:nvSpPr>
        <p:spPr/>
        <p:txBody>
          <a:bodyPr/>
          <a:lstStyle/>
          <a:p>
            <a:pPr>
              <a:lnSpc>
                <a:spcPct val="100000"/>
              </a:lnSpc>
              <a:spcBef>
                <a:spcPts val="0"/>
              </a:spcBef>
              <a:spcAft>
                <a:spcPts val="600"/>
              </a:spcAft>
            </a:pPr>
            <a:endParaRPr lang="en-US">
              <a:solidFill>
                <a:srgbClr val="FFFFCC"/>
              </a:solidFill>
            </a:endParaRPr>
          </a:p>
        </p:txBody>
      </p:sp>
    </p:spTree>
    <p:extLst>
      <p:ext uri="{BB962C8B-B14F-4D97-AF65-F5344CB8AC3E}">
        <p14:creationId xmlns:p14="http://schemas.microsoft.com/office/powerpoint/2010/main" val="30307226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59B82-A442-4B35-9946-9E425D88326D}"/>
              </a:ext>
            </a:extLst>
          </p:cNvPr>
          <p:cNvSpPr>
            <a:spLocks noGrp="1"/>
          </p:cNvSpPr>
          <p:nvPr>
            <p:ph type="title"/>
          </p:nvPr>
        </p:nvSpPr>
        <p:spPr>
          <a:xfrm>
            <a:off x="838200" y="941179"/>
            <a:ext cx="10515600" cy="766989"/>
          </a:xfrm>
        </p:spPr>
        <p:txBody>
          <a:bodyPr>
            <a:normAutofit/>
          </a:bodyPr>
          <a:lstStyle/>
          <a:p>
            <a:pPr defTabSz="548640">
              <a:lnSpc>
                <a:spcPct val="100000"/>
              </a:lnSpc>
              <a:spcBef>
                <a:spcPts val="0"/>
              </a:spcBef>
              <a:spcAft>
                <a:spcPts val="600"/>
              </a:spcAft>
            </a:pPr>
            <a:r>
              <a:rPr lang="en-US" sz="3600" b="1" dirty="0">
                <a:solidFill>
                  <a:srgbClr val="FFFFCC"/>
                </a:solidFill>
                <a:latin typeface="+mn-lt"/>
              </a:rPr>
              <a:t>7.	 </a:t>
            </a:r>
            <a:r>
              <a:rPr lang="en-US" sz="3600" b="1" dirty="0">
                <a:solidFill>
                  <a:srgbClr val="FFFFCC"/>
                </a:solidFill>
                <a:effectLst/>
                <a:latin typeface="+mn-lt"/>
                <a:ea typeface="Times New Roman" panose="02020603050405020304" pitchFamily="18" charset="0"/>
              </a:rPr>
              <a:t>The Ritual and Cultic Constitutional Documents</a:t>
            </a:r>
            <a:endParaRPr lang="en-US" sz="3600" dirty="0">
              <a:solidFill>
                <a:srgbClr val="FFFFCC"/>
              </a:solidFill>
            </a:endParaRPr>
          </a:p>
        </p:txBody>
      </p:sp>
      <p:sp>
        <p:nvSpPr>
          <p:cNvPr id="3" name="Content Placeholder 2">
            <a:extLst>
              <a:ext uri="{FF2B5EF4-FFF2-40B4-BE49-F238E27FC236}">
                <a16:creationId xmlns:a16="http://schemas.microsoft.com/office/drawing/2014/main" id="{B48374BD-3BF4-4274-9A27-06B456AA697B}"/>
              </a:ext>
            </a:extLst>
          </p:cNvPr>
          <p:cNvSpPr>
            <a:spLocks noGrp="1"/>
          </p:cNvSpPr>
          <p:nvPr>
            <p:ph idx="1"/>
          </p:nvPr>
        </p:nvSpPr>
        <p:spPr>
          <a:xfrm>
            <a:off x="838200" y="1825625"/>
            <a:ext cx="11049000" cy="4351338"/>
          </a:xfrm>
        </p:spPr>
        <p:txBody>
          <a:bodyPr>
            <a:normAutofit/>
          </a:bodyPr>
          <a:lstStyle/>
          <a:p>
            <a:pPr marL="0" indent="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“Instructions concerning the Passover” (Exod 12–13)</a:t>
            </a:r>
          </a:p>
          <a:p>
            <a:pPr marL="0" indent="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“Instructions concerning the Tabernacle” (Exod 25–31)</a:t>
            </a:r>
          </a:p>
          <a:p>
            <a:pPr marL="0" indent="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“Instructions concerning Sacrifice and Ritual Purity” (Lev 1–16)</a:t>
            </a:r>
          </a:p>
          <a:p>
            <a:pPr marL="0" indent="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“Instructions concerning Duties of the Levites” (Num 3–4; 7–8)</a:t>
            </a:r>
          </a:p>
          <a:p>
            <a:pPr marL="0" indent="0" defTabSz="548640">
              <a:lnSpc>
                <a:spcPct val="100000"/>
              </a:lnSpc>
              <a:spcBef>
                <a:spcPts val="0"/>
              </a:spcBef>
              <a:spcAft>
                <a:spcPts val="600"/>
              </a:spcAft>
              <a:buNone/>
            </a:pPr>
            <a:r>
              <a:rPr lang="en-US" sz="3200" b="1" dirty="0">
                <a:solidFill>
                  <a:srgbClr val="FFFFCC"/>
                </a:solidFill>
                <a:effectLst/>
                <a:ea typeface="Times New Roman" panose="02020603050405020304" pitchFamily="18" charset="0"/>
              </a:rPr>
              <a:t>“Additional Instructions on Offerings” (Num 15; 18–19)</a:t>
            </a:r>
            <a:endParaRPr lang="en-US" sz="4400" b="1" dirty="0">
              <a:solidFill>
                <a:srgbClr val="FFFFCC"/>
              </a:solidFill>
            </a:endParaRPr>
          </a:p>
        </p:txBody>
      </p:sp>
    </p:spTree>
    <p:extLst>
      <p:ext uri="{BB962C8B-B14F-4D97-AF65-F5344CB8AC3E}">
        <p14:creationId xmlns:p14="http://schemas.microsoft.com/office/powerpoint/2010/main" val="257508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A1BE3-CA7B-43BD-8B26-54B4015FE801}"/>
              </a:ext>
            </a:extLst>
          </p:cNvPr>
          <p:cNvSpPr>
            <a:spLocks noGrp="1"/>
          </p:cNvSpPr>
          <p:nvPr>
            <p:ph type="title"/>
          </p:nvPr>
        </p:nvSpPr>
        <p:spPr>
          <a:xfrm>
            <a:off x="838200" y="709157"/>
            <a:ext cx="10515600" cy="888909"/>
          </a:xfrm>
        </p:spPr>
        <p:txBody>
          <a:bodyPr>
            <a:normAutofit/>
          </a:bodyPr>
          <a:lstStyle/>
          <a:p>
            <a:pPr defTabSz="548640">
              <a:lnSpc>
                <a:spcPct val="100000"/>
              </a:lnSpc>
              <a:spcBef>
                <a:spcPts val="0"/>
              </a:spcBef>
              <a:spcAft>
                <a:spcPts val="600"/>
              </a:spcAft>
            </a:pPr>
            <a:r>
              <a:rPr lang="en-US" sz="4000" b="1" dirty="0">
                <a:solidFill>
                  <a:srgbClr val="FFFFCC"/>
                </a:solidFill>
                <a:latin typeface="+mn-lt"/>
              </a:rPr>
              <a:t>Observations on Israel’s Ritual System</a:t>
            </a:r>
          </a:p>
        </p:txBody>
      </p:sp>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38200" y="1838960"/>
            <a:ext cx="10515600" cy="4875349"/>
          </a:xfrm>
        </p:spPr>
        <p:txBody>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The fact that YHWH would make such detailed provision for his people to relate to him in an ongoing manner demonstrates supreme grace. </a:t>
            </a:r>
          </a:p>
          <a:p>
            <a:pPr marL="0" indent="0" defTabSz="548640">
              <a:lnSpc>
                <a:spcPct val="100000"/>
              </a:lnSpc>
              <a:spcBef>
                <a:spcPts val="0"/>
              </a:spcBef>
              <a:spcAft>
                <a:spcPts val="600"/>
              </a:spcAft>
              <a:buNone/>
            </a:pPr>
            <a:endParaRPr lang="en-US" dirty="0">
              <a:solidFill>
                <a:srgbClr val="FFFFCC"/>
              </a:solidFill>
            </a:endParaRPr>
          </a:p>
        </p:txBody>
      </p:sp>
    </p:spTree>
    <p:extLst>
      <p:ext uri="{BB962C8B-B14F-4D97-AF65-F5344CB8AC3E}">
        <p14:creationId xmlns:p14="http://schemas.microsoft.com/office/powerpoint/2010/main" val="6389283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38200" y="783772"/>
            <a:ext cx="10515600" cy="5930538"/>
          </a:xfrm>
        </p:spPr>
        <p:txBody>
          <a:bodyPr>
            <a:normAutofit/>
          </a:bodyPr>
          <a:lstStyle/>
          <a:p>
            <a:pPr marL="461963" indent="-461963"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	Texts like Leviticus 4–6 are not relics of an archaic and primitive worldview, in contrast to our modern sophisticated and secularized world.</a:t>
            </a:r>
          </a:p>
          <a:p>
            <a:pPr marL="461963" indent="-461963"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	I</a:t>
            </a:r>
            <a:r>
              <a:rPr lang="en-US" sz="3600" b="1" dirty="0">
                <a:solidFill>
                  <a:srgbClr val="FFFFCC"/>
                </a:solidFill>
                <a:effectLst/>
                <a:ea typeface="Times New Roman" panose="02020603050405020304" pitchFamily="18" charset="0"/>
              </a:rPr>
              <a:t>n the light of ancient Near Easterners’ general desperation to relate positively to their gods and their insecurity before them, they represent magnificent gifts of grace.</a:t>
            </a:r>
          </a:p>
          <a:p>
            <a:pPr marL="461963" indent="-461963"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	Note especially the nine announcements of the Gospel: 4:26, 31, 35; 5:6, 10, 13, 16, 18; 6:7 </a:t>
            </a:r>
            <a:endParaRPr lang="en-US" sz="3600" b="1" dirty="0">
              <a:solidFill>
                <a:srgbClr val="FFFFCC"/>
              </a:solidFill>
              <a:effectLst/>
              <a:ea typeface="Times New Roman" panose="02020603050405020304" pitchFamily="18" charset="0"/>
            </a:endParaRPr>
          </a:p>
          <a:p>
            <a:pPr marL="461963" indent="-461963" defTabSz="548640">
              <a:lnSpc>
                <a:spcPct val="100000"/>
              </a:lnSpc>
              <a:spcBef>
                <a:spcPts val="0"/>
              </a:spcBef>
              <a:spcAft>
                <a:spcPts val="600"/>
              </a:spcAft>
              <a:buNone/>
            </a:pPr>
            <a:endParaRPr lang="en-US" sz="3200" b="1" dirty="0">
              <a:solidFill>
                <a:srgbClr val="FFFFCC"/>
              </a:solidFill>
            </a:endParaRPr>
          </a:p>
        </p:txBody>
      </p:sp>
    </p:spTree>
    <p:extLst>
      <p:ext uri="{BB962C8B-B14F-4D97-AF65-F5344CB8AC3E}">
        <p14:creationId xmlns:p14="http://schemas.microsoft.com/office/powerpoint/2010/main" val="419703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386500" y="2020186"/>
            <a:ext cx="11283884" cy="4540870"/>
          </a:xfrm>
        </p:spPr>
        <p:txBody>
          <a:bodyPr>
            <a:noAutofit/>
          </a:bodyPr>
          <a:lstStyle/>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The importance of the “Exodus Event” in ancient Israelite thought is reflected in the fact that 13.2% of the First Testament concerns only 4% of Israel’s history. </a:t>
            </a:r>
          </a:p>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ea typeface="MS Gothic" panose="020B0609070205080204" pitchFamily="49" charset="-128"/>
              </a:rPr>
              <a:t>The deliverance from Egypt became the basis of Israel’s national identity and self-consciousness. (Cf. Jeroboam’s speech inaugurating the worship of the calves at Bethel and Dan, 1 Kgs 12:28). </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3598014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83A1D-CECC-6C88-569E-08130225198C}"/>
              </a:ext>
            </a:extLst>
          </p:cNvPr>
          <p:cNvSpPr>
            <a:spLocks noGrp="1"/>
          </p:cNvSpPr>
          <p:nvPr>
            <p:ph type="title"/>
          </p:nvPr>
        </p:nvSpPr>
        <p:spPr>
          <a:xfrm>
            <a:off x="838200" y="527150"/>
            <a:ext cx="10515600" cy="770021"/>
          </a:xfrm>
        </p:spPr>
        <p:txBody>
          <a:bodyPr>
            <a:normAutofit/>
          </a:bodyPr>
          <a:lstStyle/>
          <a:p>
            <a:r>
              <a:rPr lang="en-US" sz="3600" b="1" dirty="0">
                <a:solidFill>
                  <a:srgbClr val="FFFFCC"/>
                </a:solidFill>
                <a:latin typeface="+mn-lt"/>
              </a:rPr>
              <a:t>Deuteronomy 4:5–8</a:t>
            </a:r>
          </a:p>
        </p:txBody>
      </p:sp>
      <p:sp>
        <p:nvSpPr>
          <p:cNvPr id="3" name="Content Placeholder 2">
            <a:extLst>
              <a:ext uri="{FF2B5EF4-FFF2-40B4-BE49-F238E27FC236}">
                <a16:creationId xmlns:a16="http://schemas.microsoft.com/office/drawing/2014/main" id="{C5B14960-F83A-A203-0BCE-DF77E1F11DB7}"/>
              </a:ext>
            </a:extLst>
          </p:cNvPr>
          <p:cNvSpPr>
            <a:spLocks noGrp="1"/>
          </p:cNvSpPr>
          <p:nvPr>
            <p:ph idx="1"/>
          </p:nvPr>
        </p:nvSpPr>
        <p:spPr>
          <a:xfrm>
            <a:off x="471637" y="1233376"/>
            <a:ext cx="11146055" cy="5292551"/>
          </a:xfrm>
        </p:spPr>
        <p:txBody>
          <a:bodyPr>
            <a:normAutofit fontScale="92500"/>
          </a:bodyPr>
          <a:lstStyle/>
          <a:p>
            <a:pPr>
              <a:lnSpc>
                <a:spcPct val="110000"/>
              </a:lnSpc>
              <a:spcBef>
                <a:spcPts val="0"/>
              </a:spcBef>
              <a:spcAft>
                <a:spcPts val="600"/>
              </a:spcAft>
            </a:pPr>
            <a:r>
              <a:rPr lang="en-US" sz="3600" b="1" baseline="30000" dirty="0">
                <a:solidFill>
                  <a:srgbClr val="FFFFCC"/>
                </a:solidFill>
                <a:effectLst/>
                <a:latin typeface="Calibri" panose="020F0502020204030204" pitchFamily="34" charset="0"/>
                <a:ea typeface="Calibri" panose="020F0502020204030204" pitchFamily="34" charset="0"/>
                <a:cs typeface="Arial" panose="020B0604020202020204" pitchFamily="34" charset="0"/>
              </a:rPr>
              <a:t>6 </a:t>
            </a:r>
            <a:r>
              <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So keep them, that is, put them into practice, for this is [the mark of] your wisdom and understanding in the eyes of the nations, who will hear these ordinances and say, “Wow! This great nation is indeed a wise and understanding people.” </a:t>
            </a:r>
          </a:p>
          <a:p>
            <a:pPr>
              <a:lnSpc>
                <a:spcPct val="110000"/>
              </a:lnSpc>
              <a:spcBef>
                <a:spcPts val="0"/>
              </a:spcBef>
              <a:spcAft>
                <a:spcPts val="600"/>
              </a:spcAft>
            </a:pPr>
            <a:r>
              <a:rPr lang="en-US" sz="3600" b="1" baseline="30000" dirty="0">
                <a:solidFill>
                  <a:srgbClr val="FFFFCC"/>
                </a:solidFill>
                <a:effectLst/>
                <a:latin typeface="Calibri" panose="020F0502020204030204" pitchFamily="34" charset="0"/>
                <a:ea typeface="Calibri" panose="020F0502020204030204" pitchFamily="34" charset="0"/>
                <a:cs typeface="Arial" panose="020B0604020202020204" pitchFamily="34" charset="0"/>
              </a:rPr>
              <a:t>7 </a:t>
            </a:r>
            <a:r>
              <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Look, which [other] great nation is there that has a god as near to it as YHWH our God [is to us] whenever we call on him? </a:t>
            </a:r>
            <a:r>
              <a:rPr lang="en-US" sz="3600" b="1" baseline="30000" dirty="0">
                <a:solidFill>
                  <a:srgbClr val="FFFFCC"/>
                </a:solidFill>
                <a:effectLst/>
                <a:latin typeface="Calibri" panose="020F0502020204030204" pitchFamily="34" charset="0"/>
                <a:ea typeface="Calibri" panose="020F0502020204030204" pitchFamily="34" charset="0"/>
                <a:cs typeface="Arial" panose="020B0604020202020204" pitchFamily="34" charset="0"/>
              </a:rPr>
              <a:t>8 </a:t>
            </a:r>
            <a:r>
              <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And which [other] great nation is there that has righteous ordinances and stipulations as this whole Torah that I am presenting to you today?</a:t>
            </a:r>
            <a:endParaRPr lang="en-US" sz="3600" b="1" dirty="0">
              <a:solidFill>
                <a:srgbClr val="FFFFCC"/>
              </a:solidFill>
            </a:endParaRPr>
          </a:p>
        </p:txBody>
      </p:sp>
    </p:spTree>
    <p:extLst>
      <p:ext uri="{BB962C8B-B14F-4D97-AF65-F5344CB8AC3E}">
        <p14:creationId xmlns:p14="http://schemas.microsoft.com/office/powerpoint/2010/main" val="25730737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678093" y="267128"/>
            <a:ext cx="11373493" cy="6447181"/>
          </a:xfrm>
        </p:spPr>
        <p:txBody>
          <a:bodyPr>
            <a:noAutofit/>
          </a:bodyPr>
          <a:lstStyle/>
          <a:p>
            <a:pPr marL="0" marR="0" indent="0" algn="ctr"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Prayer to Every God</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May the god whom I know or do not know be quieted toward me;</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May the goddess whom I know </a:t>
            </a:r>
            <a:r>
              <a:rPr lang="en-US" b="1" dirty="0">
                <a:solidFill>
                  <a:srgbClr val="FFFFCC"/>
                </a:solidFill>
                <a:effectLst/>
                <a:ea typeface="Times New Roman" panose="02020603050405020304" pitchFamily="18" charset="0"/>
              </a:rPr>
              <a:t>or do not know be quieted toward me.</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 . . . . . . . . . . . . . . . . . . . . . . . . . . . . . . . . . . . . . . . . . . . . . . . . . . . . . . .</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In ignorance, I have eaten that forbidden of my god;</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In ignorance, I have set foot on that prohibited by my goddess.</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 . . . . . . . . . . . . . . . . . . . . . . . . . . . . . . . . . . . . . . . . . . . . . . . . . . .</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O my god, (my) transgressions are many; great are (my) sins.</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O my goddess, (my) transgressions are many; great are (my) sins.</a:t>
            </a:r>
          </a:p>
          <a:p>
            <a:pPr marL="0" marR="0" indent="0" defTabSz="548640">
              <a:lnSpc>
                <a:spcPct val="100000"/>
              </a:lnSpc>
              <a:spcBef>
                <a:spcPts val="0"/>
              </a:spcBef>
              <a:spcAft>
                <a:spcPts val="600"/>
              </a:spcAft>
              <a:buNone/>
              <a:tabLst>
                <a:tab pos="762000" algn="l"/>
                <a:tab pos="1066800" algn="l"/>
                <a:tab pos="1371600" algn="l"/>
              </a:tabLst>
            </a:pPr>
            <a:r>
              <a:rPr lang="en-US" sz="3200" b="1" dirty="0">
                <a:solidFill>
                  <a:srgbClr val="FFFFCC"/>
                </a:solidFill>
                <a:effectLst/>
                <a:ea typeface="Times New Roman" panose="02020603050405020304" pitchFamily="18" charset="0"/>
              </a:rPr>
              <a:t>. . . . . . . . . . . . . . . . . . . . . . . . . . . . . . . . . . . . . . . . . . . . . . . . . . . . .</a:t>
            </a:r>
          </a:p>
        </p:txBody>
      </p:sp>
    </p:spTree>
    <p:extLst>
      <p:ext uri="{BB962C8B-B14F-4D97-AF65-F5344CB8AC3E}">
        <p14:creationId xmlns:p14="http://schemas.microsoft.com/office/powerpoint/2010/main" val="306302598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217283" y="548640"/>
            <a:ext cx="11398313" cy="6165669"/>
          </a:xfrm>
        </p:spPr>
        <p:txBody>
          <a:bodyPr>
            <a:normAutofit/>
          </a:bodyPr>
          <a:lstStyle/>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I utter laments, but no one hears me;</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I am troubled; I am overwhelmed; I cannot see.</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O my god, merciful one, I address to you the prayer,</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ffectLst/>
                <a:ea typeface="Times New Roman" panose="02020603050405020304" pitchFamily="18" charset="0"/>
              </a:rPr>
              <a:t>“Ever incline to me”;</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I kiss the feet of my goddess; I crawl before you.</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How long, O my goddess, </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		whom I know or do not know,</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before your hostile heart will be quieted?</a:t>
            </a:r>
          </a:p>
          <a:p>
            <a:pPr marL="609600" marR="0" indent="0" defTabSz="548640">
              <a:lnSpc>
                <a:spcPct val="100000"/>
              </a:lnSpc>
              <a:spcBef>
                <a:spcPts val="0"/>
              </a:spcBef>
              <a:spcAft>
                <a:spcPts val="600"/>
              </a:spcAft>
              <a:buNone/>
              <a:tabLst>
                <a:tab pos="762000" algn="l"/>
                <a:tab pos="1066800" algn="l"/>
                <a:tab pos="1371600" algn="l"/>
              </a:tabLst>
            </a:pPr>
            <a:r>
              <a:rPr lang="en-US" sz="3600" b="1" dirty="0">
                <a:solidFill>
                  <a:srgbClr val="FFFFCC"/>
                </a:solidFill>
                <a:ea typeface="Times New Roman" panose="02020603050405020304" pitchFamily="18" charset="0"/>
              </a:rPr>
              <a:t>Man is dumb; he knows nothing;</a:t>
            </a:r>
          </a:p>
          <a:p>
            <a:pPr marL="609600" marR="0" indent="0" defTabSz="548640">
              <a:lnSpc>
                <a:spcPct val="100000"/>
              </a:lnSpc>
              <a:spcBef>
                <a:spcPts val="0"/>
              </a:spcBef>
              <a:spcAft>
                <a:spcPts val="600"/>
              </a:spcAft>
              <a:buNone/>
              <a:tabLst>
                <a:tab pos="762000" algn="l"/>
                <a:tab pos="1066800" algn="l"/>
                <a:tab pos="1371600" algn="l"/>
              </a:tabLst>
            </a:pPr>
            <a:endParaRPr lang="en-US" b="1" dirty="0">
              <a:solidFill>
                <a:srgbClr val="FFFFCC"/>
              </a:solidFill>
            </a:endParaRPr>
          </a:p>
        </p:txBody>
      </p:sp>
    </p:spTree>
    <p:extLst>
      <p:ext uri="{BB962C8B-B14F-4D97-AF65-F5344CB8AC3E}">
        <p14:creationId xmlns:p14="http://schemas.microsoft.com/office/powerpoint/2010/main" val="16554370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277403" y="754912"/>
            <a:ext cx="11794732" cy="5959397"/>
          </a:xfrm>
        </p:spPr>
        <p:txBody>
          <a:bodyPr>
            <a:normAutofit fontScale="70000" lnSpcReduction="20000"/>
          </a:bodyPr>
          <a:lstStyle/>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Mankind, everyone that exists––what does he know?</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Whether he is committing sin or doing good, </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he does not even know.</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 . . . . . . . . . . . . . . . . . . . . . . . . . . . . . . . . . . . . . . . . . . . . . . . . . . . . . . .</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Remove my transgressions (and) I will sing your praise.</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May your heart, like the heart of a real mother, </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be quieted toward me;</a:t>
            </a:r>
          </a:p>
          <a:p>
            <a:pPr marL="287338" marR="0" indent="0" defTabSz="548640">
              <a:lnSpc>
                <a:spcPct val="120000"/>
              </a:lnSpc>
              <a:spcBef>
                <a:spcPts val="0"/>
              </a:spcBef>
              <a:spcAft>
                <a:spcPts val="600"/>
              </a:spcAft>
              <a:buNone/>
              <a:tabLst>
                <a:tab pos="762000" algn="l"/>
                <a:tab pos="1066800" algn="l"/>
                <a:tab pos="1371600" algn="l"/>
              </a:tabLst>
            </a:pPr>
            <a:r>
              <a:rPr lang="en-US" sz="4600" b="1" dirty="0">
                <a:solidFill>
                  <a:srgbClr val="FFFFCC"/>
                </a:solidFill>
                <a:effectLst/>
                <a:ea typeface="Times New Roman" panose="02020603050405020304" pitchFamily="18" charset="0"/>
              </a:rPr>
              <a:t>Like a real mother (and) a real father may it be quieted toward me. </a:t>
            </a:r>
            <a:r>
              <a:rPr lang="en-US" sz="2900" b="1" dirty="0">
                <a:solidFill>
                  <a:srgbClr val="FFFFCC"/>
                </a:solidFill>
                <a:effectLst/>
                <a:ea typeface="Times New Roman" panose="02020603050405020304" pitchFamily="18" charset="0"/>
              </a:rPr>
              <a:t>(adapted from </a:t>
            </a:r>
            <a:r>
              <a:rPr lang="en-US" sz="2900" b="1" i="1" dirty="0">
                <a:solidFill>
                  <a:srgbClr val="FFFFCC"/>
                </a:solidFill>
                <a:effectLst/>
                <a:ea typeface="Times New Roman" panose="02020603050405020304" pitchFamily="18" charset="0"/>
              </a:rPr>
              <a:t>ANET</a:t>
            </a:r>
            <a:r>
              <a:rPr lang="en-US" sz="2900" b="1" dirty="0">
                <a:solidFill>
                  <a:srgbClr val="FFFFCC"/>
                </a:solidFill>
                <a:effectLst/>
                <a:ea typeface="Times New Roman" panose="02020603050405020304" pitchFamily="18" charset="0"/>
              </a:rPr>
              <a:t>, 391–92)</a:t>
            </a:r>
          </a:p>
        </p:txBody>
      </p:sp>
    </p:spTree>
    <p:extLst>
      <p:ext uri="{BB962C8B-B14F-4D97-AF65-F5344CB8AC3E}">
        <p14:creationId xmlns:p14="http://schemas.microsoft.com/office/powerpoint/2010/main" val="339868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32207" y="1036320"/>
            <a:ext cx="10705672" cy="567799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This pathetic prayer indicts the religious systems of the world around ancient Israel and illustrates the stark contrast between them and the privileged Israelites in their relationship to their God, YHWH.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To be sure, with his keen sense of sin and his awareness of ultimate accountability before deity, this person expressed greater enlightenment than many people have in our own day. </a:t>
            </a:r>
          </a:p>
        </p:txBody>
      </p:sp>
    </p:spTree>
    <p:extLst>
      <p:ext uri="{BB962C8B-B14F-4D97-AF65-F5344CB8AC3E}">
        <p14:creationId xmlns:p14="http://schemas.microsoft.com/office/powerpoint/2010/main" val="308630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32207" y="1737360"/>
            <a:ext cx="10705672" cy="497695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However, he faced three insurmountable problems: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(1) He did not know which god he had offended;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(2) He did not know what the offense was; </a:t>
            </a:r>
          </a:p>
          <a:p>
            <a:pPr marL="630238" marR="0" indent="-630238"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(3) He did not know what it would take to satisfy the god/gods and restore their goodwill.</a:t>
            </a:r>
          </a:p>
        </p:txBody>
      </p:sp>
    </p:spTree>
    <p:extLst>
      <p:ext uri="{BB962C8B-B14F-4D97-AF65-F5344CB8AC3E}">
        <p14:creationId xmlns:p14="http://schemas.microsoft.com/office/powerpoint/2010/main" val="382430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770562" y="941560"/>
            <a:ext cx="10900882" cy="5772749"/>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This provides a conceptual framework within which to interpret YHWH’s revelation of his cultic provisions. YHWH had built into his covenant the answers to all three questions that frustrated this ancient Mesopotamian.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First, he revealed himself to his people with clarity and invited them to address him by his name, YHWH (Exod 3–4; 15; 34:6–7). </a:t>
            </a:r>
          </a:p>
        </p:txBody>
      </p:sp>
    </p:spTree>
    <p:extLst>
      <p:ext uri="{BB962C8B-B14F-4D97-AF65-F5344CB8AC3E}">
        <p14:creationId xmlns:p14="http://schemas.microsoft.com/office/powerpoint/2010/main" val="208372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770562" y="882502"/>
            <a:ext cx="10818688" cy="5831807"/>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Second, through his revelation of the covenant stipulations at Sinai, he gave his people a clear view of the boundaries of acceptable ethical and cultic behavior so that the Israelites were without excuse. </a:t>
            </a:r>
          </a:p>
          <a:p>
            <a:pPr marL="0" marR="0" indent="0" defTabSz="548640">
              <a:lnSpc>
                <a:spcPct val="100000"/>
              </a:lnSpc>
              <a:spcBef>
                <a:spcPts val="0"/>
              </a:spcBef>
              <a:spcAft>
                <a:spcPts val="600"/>
              </a:spcAft>
              <a:buNone/>
            </a:pPr>
            <a:endParaRPr lang="en-US" sz="3600" b="1" dirty="0">
              <a:solidFill>
                <a:srgbClr val="FFFFCC"/>
              </a:solidFill>
              <a:effectLst/>
              <a:ea typeface="Times New Roman" panose="02020603050405020304" pitchFamily="18" charset="0"/>
            </a:endParaRP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Third, he provided his people with a place, consecrated personnel, and a set of rituals through which the universal and personal problems of sin could be resolved. </a:t>
            </a:r>
          </a:p>
        </p:txBody>
      </p:sp>
    </p:spTree>
    <p:extLst>
      <p:ext uri="{BB962C8B-B14F-4D97-AF65-F5344CB8AC3E}">
        <p14:creationId xmlns:p14="http://schemas.microsoft.com/office/powerpoint/2010/main" val="389527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619759" y="1097280"/>
            <a:ext cx="10739121" cy="5617030"/>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Unlike other peoples, whose gods of wood and stone crafted by human hands neither saw nor heard nor smelled (Deut 4:28; cf. Ps 135:15–17), YHWH heard his people when they called upon him (Deut 4:7). </a:t>
            </a:r>
          </a:p>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And unlike the nations, whose idols had mouths but did not speak (Ps 135:16), Israel’s God has spoken. </a:t>
            </a:r>
          </a:p>
        </p:txBody>
      </p:sp>
    </p:spTree>
    <p:extLst>
      <p:ext uri="{BB962C8B-B14F-4D97-AF65-F5344CB8AC3E}">
        <p14:creationId xmlns:p14="http://schemas.microsoft.com/office/powerpoint/2010/main" val="25094188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01384" y="822960"/>
            <a:ext cx="10551560" cy="5855316"/>
          </a:xfrm>
        </p:spPr>
        <p:txBody>
          <a:bodyPr>
            <a:normAutofit/>
          </a:bodyPr>
          <a:lstStyle/>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In these three provisions, we observe both the scope of divine grace and the brilliance of the gospel embodied in the Sinai revelation.</a:t>
            </a:r>
          </a:p>
          <a:p>
            <a:pPr marL="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With their clear knowledge of the will of YHWH, the faithful in Israel were an incredibly privileged people and the envy of the nations. </a:t>
            </a:r>
          </a:p>
          <a:p>
            <a:pPr marL="0" indent="0" defTabSz="548640">
              <a:lnSpc>
                <a:spcPct val="100000"/>
              </a:lnSpc>
              <a:spcBef>
                <a:spcPts val="0"/>
              </a:spcBef>
              <a:spcAft>
                <a:spcPts val="600"/>
              </a:spcAft>
              <a:buNone/>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79769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8341E6-18F0-93C8-856F-C55B9525F252}"/>
              </a:ext>
            </a:extLst>
          </p:cNvPr>
          <p:cNvSpPr>
            <a:spLocks noGrp="1"/>
          </p:cNvSpPr>
          <p:nvPr>
            <p:ph idx="1"/>
          </p:nvPr>
        </p:nvSpPr>
        <p:spPr>
          <a:xfrm>
            <a:off x="537328" y="850604"/>
            <a:ext cx="11133056" cy="5710451"/>
          </a:xfrm>
        </p:spPr>
        <p:txBody>
          <a:bodyPr>
            <a:noAutofit/>
          </a:bodyPr>
          <a:lstStyle/>
          <a:p>
            <a:pPr marL="46196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latin typeface="Calibri" panose="020F0502020204030204" pitchFamily="34" charset="0"/>
                <a:ea typeface="MS Gothic" panose="020B0609070205080204" pitchFamily="49" charset="-128"/>
              </a:rPr>
              <a:t>In their appeals to the people to return to their God, later prophets consistently reminded them of their origins in the gracious acts of God. </a:t>
            </a:r>
            <a:endParaRPr lang="en-US" sz="1600" b="1" dirty="0">
              <a:solidFill>
                <a:srgbClr val="FFFFCC"/>
              </a:solidFill>
              <a:effectLst/>
              <a:latin typeface="Calibri" panose="020F0502020204030204" pitchFamily="34" charset="0"/>
              <a:ea typeface="MS Gothic" panose="020B0609070205080204" pitchFamily="49" charset="-128"/>
            </a:endParaRPr>
          </a:p>
          <a:p>
            <a:pPr marL="514350" marR="0" indent="-514350">
              <a:lnSpc>
                <a:spcPct val="100000"/>
              </a:lnSpc>
              <a:spcBef>
                <a:spcPts val="0"/>
              </a:spcBef>
              <a:spcAft>
                <a:spcPts val="12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latin typeface="Calibri" panose="020F0502020204030204" pitchFamily="34" charset="0"/>
                <a:ea typeface="MS Gothic" panose="020B0609070205080204" pitchFamily="49" charset="-128"/>
              </a:rPr>
              <a:t>The Exodus represented the occasion of YHWH’s supreme self-revelation. Not only do these events demonstrate his supremacy over all powers and principalities, but they also reveal him as a gracious covenant keeping God. </a:t>
            </a:r>
          </a:p>
          <a:p>
            <a:pPr marL="519113" marR="0" indent="0">
              <a:lnSpc>
                <a:spcPct val="100000"/>
              </a:lnSpc>
              <a:spcBef>
                <a:spcPts val="0"/>
              </a:spcBef>
              <a:spcAft>
                <a:spcPts val="12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200" b="1" dirty="0">
                <a:solidFill>
                  <a:srgbClr val="FFFFCC"/>
                </a:solidFill>
                <a:effectLst/>
                <a:latin typeface="Calibri" panose="020F0502020204030204" pitchFamily="34" charset="0"/>
                <a:ea typeface="MS Gothic" panose="020B0609070205080204" pitchFamily="49" charset="-128"/>
              </a:rPr>
              <a:t>To Israel the event was the supreme demonstration of YHWH’s grace––he had summoned this enslaved people to liberty and relationship with himself, in fulfillment of the promises to the Patriarchs. </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257802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0A12B-3D1E-4147-99C4-B2A902D78796}"/>
              </a:ext>
            </a:extLst>
          </p:cNvPr>
          <p:cNvSpPr>
            <a:spLocks noGrp="1"/>
          </p:cNvSpPr>
          <p:nvPr>
            <p:ph idx="1"/>
          </p:nvPr>
        </p:nvSpPr>
        <p:spPr>
          <a:xfrm>
            <a:off x="801384" y="447040"/>
            <a:ext cx="10551560" cy="6231236"/>
          </a:xfrm>
        </p:spPr>
        <p:txBody>
          <a:bodyPr>
            <a:normAutofit/>
          </a:bodyPr>
          <a:lstStyle/>
          <a:p>
            <a:pPr marL="0" marR="0" indent="0" defTabSz="548640">
              <a:lnSpc>
                <a:spcPct val="100000"/>
              </a:lnSpc>
              <a:spcBef>
                <a:spcPts val="0"/>
              </a:spcBef>
              <a:spcAft>
                <a:spcPts val="600"/>
              </a:spcAft>
              <a:buNone/>
            </a:pPr>
            <a:r>
              <a:rPr lang="en-US" sz="3600" b="1" dirty="0">
                <a:solidFill>
                  <a:srgbClr val="FFFFCC"/>
                </a:solidFill>
                <a:effectLst/>
                <a:ea typeface="Times New Roman" panose="02020603050405020304" pitchFamily="18" charset="0"/>
              </a:rPr>
              <a:t>Israel’s neighbors’ efforts to win forgiveness of sin from their deities were all experimental and never offered assurance. </a:t>
            </a:r>
          </a:p>
          <a:p>
            <a:pPr marL="0" marR="0" indent="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However, </a:t>
            </a:r>
            <a:r>
              <a:rPr lang="en-US" sz="3600" b="1" dirty="0">
                <a:solidFill>
                  <a:srgbClr val="FFFFCC"/>
                </a:solidFill>
                <a:effectLst/>
                <a:ea typeface="Times New Roman" panose="02020603050405020304" pitchFamily="18" charset="0"/>
              </a:rPr>
              <a:t>in his mercy YHWH not only provided sacrifices that worked.</a:t>
            </a:r>
          </a:p>
          <a:p>
            <a:pPr marL="0" marR="0" indent="0" defTabSz="548640">
              <a:lnSpc>
                <a:spcPct val="100000"/>
              </a:lnSpc>
              <a:spcBef>
                <a:spcPts val="0"/>
              </a:spcBef>
              <a:spcAft>
                <a:spcPts val="600"/>
              </a:spcAft>
              <a:buNone/>
            </a:pPr>
            <a:r>
              <a:rPr lang="en-US" sz="3600" b="1" dirty="0">
                <a:solidFill>
                  <a:srgbClr val="FFFFCC"/>
                </a:solidFill>
                <a:ea typeface="Times New Roman" panose="02020603050405020304" pitchFamily="18" charset="0"/>
              </a:rPr>
              <a:t>He also </a:t>
            </a:r>
            <a:r>
              <a:rPr lang="en-US" sz="3600" b="1" dirty="0">
                <a:solidFill>
                  <a:srgbClr val="FFFFCC"/>
                </a:solidFill>
                <a:effectLst/>
                <a:ea typeface="Times New Roman" panose="02020603050405020304" pitchFamily="18" charset="0"/>
              </a:rPr>
              <a:t>happily declared to the Israelites that if they brought these sacrifices with contrite and penitent hearts and in accordance with his revealed will, they could know that their sins were forgiven, and the relationship was restored (cf. Ps 32:1–2). </a:t>
            </a:r>
          </a:p>
        </p:txBody>
      </p:sp>
    </p:spTree>
    <p:extLst>
      <p:ext uri="{BB962C8B-B14F-4D97-AF65-F5344CB8AC3E}">
        <p14:creationId xmlns:p14="http://schemas.microsoft.com/office/powerpoint/2010/main" val="348618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46ED8-E7FD-67FD-E6A7-80E1E3C0692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F987CB4-BC42-B9AA-2E91-51AF7EA7396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150545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89" y="452387"/>
            <a:ext cx="11338422" cy="5694412"/>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104900" y="1830675"/>
            <a:ext cx="9982200" cy="2769989"/>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9</a:t>
            </a:r>
          </a:p>
          <a:p>
            <a:pPr algn="ctr"/>
            <a:r>
              <a:rPr lang="en-US" sz="4000" b="1" dirty="0">
                <a:solidFill>
                  <a:srgbClr val="220000"/>
                </a:solidFill>
                <a:latin typeface="Matura MT Script Capitals" panose="03020802060602070202" pitchFamily="66" charset="0"/>
              </a:rPr>
              <a:t>Responding to God’s Glory and Grace </a:t>
            </a:r>
          </a:p>
          <a:p>
            <a:pPr algn="ctr"/>
            <a:r>
              <a:rPr lang="en-US" sz="4000" b="1" dirty="0">
                <a:solidFill>
                  <a:srgbClr val="220000"/>
                </a:solidFill>
                <a:latin typeface="Matura MT Script Capitals" panose="03020802060602070202" pitchFamily="66" charset="0"/>
              </a:rPr>
              <a:t>in Life and Ritual</a:t>
            </a:r>
          </a:p>
          <a:p>
            <a:pPr algn="ctr"/>
            <a:r>
              <a:rPr lang="en-US" sz="4000" b="1" dirty="0">
                <a:solidFill>
                  <a:srgbClr val="220000"/>
                </a:solidFill>
                <a:latin typeface="Matura MT Script Capitals" panose="03020802060602070202" pitchFamily="66" charset="0"/>
              </a:rPr>
              <a:t>(Exodus 25–Numbers 36)</a:t>
            </a:r>
            <a:endParaRPr lang="en-US" sz="2400" b="1" dirty="0">
              <a:solidFill>
                <a:srgbClr val="220000"/>
              </a:solidFill>
              <a:latin typeface="Matura MT Script Capitals" panose="03020802060602070202" pitchFamily="66" charset="0"/>
            </a:endParaRPr>
          </a:p>
        </p:txBody>
      </p:sp>
    </p:spTree>
    <p:extLst>
      <p:ext uri="{BB962C8B-B14F-4D97-AF65-F5344CB8AC3E}">
        <p14:creationId xmlns:p14="http://schemas.microsoft.com/office/powerpoint/2010/main" val="23543642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C588B-BC4C-6766-3D9D-2F0CC819BC02}"/>
              </a:ext>
            </a:extLst>
          </p:cNvPr>
          <p:cNvSpPr>
            <a:spLocks noGrp="1"/>
          </p:cNvSpPr>
          <p:nvPr>
            <p:ph type="title"/>
          </p:nvPr>
        </p:nvSpPr>
        <p:spPr>
          <a:xfrm>
            <a:off x="838200" y="500062"/>
            <a:ext cx="10515600" cy="1325563"/>
          </a:xfrm>
        </p:spPr>
        <p:txBody>
          <a:bodyPr/>
          <a:lstStyle/>
          <a:p>
            <a:pPr marL="627063" indent="-627063"/>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A</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YHWH’s Gracious Presence in the Camp of Israel (Exodus 25:1–40:28</a:t>
            </a:r>
            <a:r>
              <a:rPr lang="en-US" sz="1800" b="1" dirty="0">
                <a:effectLst/>
                <a:latin typeface="Calibri" panose="020F0502020204030204" pitchFamily="34" charset="0"/>
                <a:ea typeface="MS Gothic" panose="020B0609070205080204" pitchFamily="49" charset="-128"/>
                <a:cs typeface="Calibri" panose="020F0502020204030204" pitchFamily="34" charset="0"/>
              </a:rPr>
              <a:t>)</a:t>
            </a:r>
            <a:endParaRPr lang="en-US" dirty="0"/>
          </a:p>
        </p:txBody>
      </p:sp>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p:txBody>
          <a:bodyPr/>
          <a:lstStyle/>
          <a:p>
            <a:pPr marL="514350" marR="0" indent="-514350">
              <a:lnSpc>
                <a:spcPct val="107000"/>
              </a:lnSpc>
              <a:spcBef>
                <a:spcPts val="0"/>
              </a:spcBef>
              <a:spcAft>
                <a:spcPts val="0"/>
              </a:spcAft>
              <a:buAutoNum type="arabicPeriod"/>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Outline of Exodus 25–40</a:t>
            </a: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Provision for YHWH’s Presence (25:1–31:18)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Challenge to YHWH’s Presence (32:1–34:35)</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Actualization of YHWH’s Presence (35:1–40:38)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8545109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a:xfrm>
            <a:off x="708211" y="637953"/>
            <a:ext cx="11035553" cy="6022822"/>
          </a:xfrm>
        </p:spPr>
        <p:txBody>
          <a:bodyPr>
            <a:normAutofit lnSpcReduction="10000"/>
          </a:bodyPr>
          <a:lstStyle/>
          <a:p>
            <a:pPr marL="514350" marR="0" indent="-514350">
              <a:lnSpc>
                <a:spcPct val="120000"/>
              </a:lnSpc>
              <a:spcBef>
                <a:spcPts val="0"/>
              </a:spcBef>
              <a:spcAft>
                <a:spcPts val="600"/>
              </a:spcAft>
              <a:buAutoNum type="arabi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The First Testament Understanding of the Tabernacle and Its Rituals</a:t>
            </a:r>
          </a:p>
          <a:p>
            <a:pPr marL="971550" indent="-514350">
              <a:lnSpc>
                <a:spcPct val="120000"/>
              </a:lnSpc>
              <a:spcBef>
                <a:spcPts val="0"/>
              </a:spcBef>
              <a:spcAft>
                <a:spcPts val="600"/>
              </a:spcAft>
              <a:buAutoNum type="alphaLcPeriod"/>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its design and functions many features of the Tabernacle and its rituals resembled the design and practices of non-Israelite worship.</a:t>
            </a:r>
            <a:r>
              <a:rPr lang="en-US" sz="3400" b="1" dirty="0">
                <a:solidFill>
                  <a:srgbClr val="FFFFCC"/>
                </a:solidFill>
                <a:effectLst/>
                <a:latin typeface="Calibri" panose="020F0502020204030204" pitchFamily="34" charset="0"/>
                <a:ea typeface="MS Gothic" panose="020B0609070205080204" pitchFamily="49" charset="-128"/>
              </a:rPr>
              <a:t> </a:t>
            </a:r>
          </a:p>
          <a:p>
            <a:pPr marL="457200" indent="0">
              <a:lnSpc>
                <a:spcPct val="12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		The function of the Tabernacle is reflected in the Hebrew 		names for the building.</a:t>
            </a:r>
          </a:p>
          <a:p>
            <a:pPr marL="457200" indent="0">
              <a:lnSpc>
                <a:spcPct val="12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					</a:t>
            </a:r>
            <a:r>
              <a:rPr lang="en-US" sz="3400" b="1" i="1" dirty="0" err="1">
                <a:solidFill>
                  <a:srgbClr val="FFFFCC"/>
                </a:solidFill>
                <a:effectLst/>
                <a:latin typeface="Calibri" panose="020F0502020204030204" pitchFamily="34" charset="0"/>
                <a:ea typeface="MS Gothic" panose="020B0609070205080204" pitchFamily="49" charset="-128"/>
              </a:rPr>
              <a:t>miškān</a:t>
            </a:r>
            <a:r>
              <a:rPr lang="en-US" sz="3400" b="1" i="1" dirty="0">
                <a:solidFill>
                  <a:srgbClr val="FFFFCC"/>
                </a:solidFill>
                <a:effectLst/>
                <a:latin typeface="Calibri" panose="020F0502020204030204" pitchFamily="34" charset="0"/>
                <a:ea typeface="MS Gothic" panose="020B0609070205080204" pitchFamily="49" charset="-128"/>
              </a:rPr>
              <a:t> = </a:t>
            </a:r>
            <a:r>
              <a:rPr lang="en-US" sz="3400" b="1" dirty="0">
                <a:solidFill>
                  <a:srgbClr val="FFFFCC"/>
                </a:solidFill>
                <a:effectLst/>
                <a:latin typeface="Calibri" panose="020F0502020204030204" pitchFamily="34" charset="0"/>
                <a:ea typeface="MS Gothic" panose="020B0609070205080204" pitchFamily="49" charset="-128"/>
              </a:rPr>
              <a:t>“dwelling place” of God</a:t>
            </a:r>
          </a:p>
          <a:p>
            <a:pPr marL="457200" indent="0">
              <a:lnSpc>
                <a:spcPct val="12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latin typeface="Calibri" panose="020F0502020204030204" pitchFamily="34" charset="0"/>
                <a:ea typeface="MS Gothic" panose="020B0609070205080204" pitchFamily="49" charset="-128"/>
              </a:rPr>
              <a:t>					</a:t>
            </a:r>
            <a:r>
              <a:rPr lang="en-US" sz="3400" b="1" i="1" dirty="0" err="1">
                <a:solidFill>
                  <a:srgbClr val="FFFFCC"/>
                </a:solidFill>
                <a:latin typeface="Calibri" panose="020F0502020204030204" pitchFamily="34" charset="0"/>
                <a:ea typeface="MS Gothic" panose="020B0609070205080204" pitchFamily="49" charset="-128"/>
              </a:rPr>
              <a:t>miqdās</a:t>
            </a:r>
            <a:r>
              <a:rPr lang="en-US" sz="3400" b="1" i="1" dirty="0">
                <a:solidFill>
                  <a:srgbClr val="FFFFCC"/>
                </a:solidFill>
                <a:latin typeface="Calibri" panose="020F0502020204030204" pitchFamily="34" charset="0"/>
                <a:ea typeface="MS Gothic" panose="020B0609070205080204" pitchFamily="49" charset="-128"/>
              </a:rPr>
              <a:t>̌ = </a:t>
            </a:r>
            <a:r>
              <a:rPr lang="en-US" sz="3400" b="1" dirty="0">
                <a:solidFill>
                  <a:srgbClr val="FFFFCC"/>
                </a:solidFill>
                <a:latin typeface="Calibri" panose="020F0502020204030204" pitchFamily="34" charset="0"/>
                <a:ea typeface="MS Gothic" panose="020B0609070205080204" pitchFamily="49" charset="-128"/>
              </a:rPr>
              <a:t>“holy place, sanctuary”</a:t>
            </a:r>
            <a:endParaRPr lang="en-US" sz="3400" b="1" dirty="0">
              <a:solidFill>
                <a:srgbClr val="FFFFCC"/>
              </a:solidFill>
              <a:effectLst/>
              <a:latin typeface="Calibri" panose="020F0502020204030204" pitchFamily="34" charset="0"/>
              <a:ea typeface="MS Gothic" panose="020B0609070205080204" pitchFamily="49" charset="-128"/>
            </a:endParaRPr>
          </a:p>
          <a:p>
            <a:endParaRPr lang="en-US" dirty="0"/>
          </a:p>
        </p:txBody>
      </p:sp>
    </p:spTree>
    <p:extLst>
      <p:ext uri="{BB962C8B-B14F-4D97-AF65-F5344CB8AC3E}">
        <p14:creationId xmlns:p14="http://schemas.microsoft.com/office/powerpoint/2010/main" val="216789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a:xfrm>
            <a:off x="708211" y="946298"/>
            <a:ext cx="11035553" cy="5714477"/>
          </a:xfrm>
        </p:spPr>
        <p:txBody>
          <a:bodyPr>
            <a:normAutofit lnSpcReduction="10000"/>
          </a:bodyPr>
          <a:lstStyle/>
          <a:p>
            <a:pPr marL="971550" indent="-514350">
              <a:lnSpc>
                <a:spcPct val="120000"/>
              </a:lnSpc>
              <a:spcBef>
                <a:spcPts val="0"/>
              </a:spcBef>
              <a:spcAft>
                <a:spcPts val="6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Like all temples in the ancient world, the Tabernacle was viewed primarily as a residence of God. It provided a way whereby he could be present in the midst of his people without compromising his holiness or destroying them through it.</a:t>
            </a: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its form and design the Tabernacle was patterned after the heavenly Tabernacle. The author of Hebrews recognized the earthly Tabernacle as a replica of the heavenly (Exod 25:8–9, 40; cf. Hebrews 8–10).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1550" indent="-514350">
              <a:lnSpc>
                <a:spcPct val="120000"/>
              </a:lnSpc>
              <a:spcBef>
                <a:spcPts val="0"/>
              </a:spcBef>
              <a:spcAft>
                <a:spcPts val="6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9350496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a:xfrm>
            <a:off x="528919" y="871870"/>
            <a:ext cx="11214846" cy="5788905"/>
          </a:xfrm>
        </p:spPr>
        <p:txBody>
          <a:bodyPr>
            <a:normAutofit fontScale="25000" lnSpcReduction="20000"/>
          </a:bodyPr>
          <a:lstStyle/>
          <a:p>
            <a:pPr marL="968375" marR="0" indent="-511175">
              <a:lnSpc>
                <a:spcPct val="120000"/>
              </a:lnSpc>
              <a:spcBef>
                <a:spcPts val="0"/>
              </a:spcBef>
              <a:spcAft>
                <a:spcPts val="1200"/>
              </a:spcAft>
              <a:buNone/>
              <a:tabLst>
                <a:tab pos="228600" algn="l"/>
                <a:tab pos="342900" algn="l"/>
                <a:tab pos="573088" algn="l"/>
                <a:tab pos="685800" algn="l"/>
                <a:tab pos="968375" algn="l"/>
                <a:tab pos="1030288"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Israelite Tabernacle was divine in origin, design, and construction.</a:t>
            </a:r>
            <a:endParaRPr lang="en-US" sz="1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798513">
              <a:lnSpc>
                <a:spcPct val="120000"/>
              </a:lnSpc>
              <a:spcBef>
                <a:spcPts val="0"/>
              </a:spcBef>
              <a:spcAft>
                <a:spcPts val="1200"/>
              </a:spcAft>
              <a:buAutoNum type="arabicParenBoth"/>
              <a:tabLst>
                <a:tab pos="228600" algn="l"/>
                <a:tab pos="342900" algn="l"/>
                <a:tab pos="627063" algn="l"/>
                <a:tab pos="685800" algn="l"/>
                <a:tab pos="914400" algn="l"/>
                <a:tab pos="1201738"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revealed its design and function.</a:t>
            </a:r>
          </a:p>
          <a:p>
            <a:pPr marL="1828800" marR="0" indent="-800100">
              <a:lnSpc>
                <a:spcPct val="120000"/>
              </a:lnSpc>
              <a:spcBef>
                <a:spcPts val="0"/>
              </a:spcBef>
              <a:spcAft>
                <a:spcPts val="1200"/>
              </a:spcAft>
              <a:buAutoNum type="arabicParenBoth" startAt="2"/>
              <a:tabLst>
                <a:tab pos="228600" algn="l"/>
                <a:tab pos="342900" algn="l"/>
                <a:tab pos="627063" algn="l"/>
                <a:tab pos="685800" algn="l"/>
                <a:tab pos="914400" algn="l"/>
                <a:tab pos="1201738" algn="l"/>
                <a:tab pos="1371600" algn="l"/>
                <a:tab pos="1828800" algn="l"/>
                <a:tab pos="2057400" algn="l"/>
                <a:tab pos="2286000" algn="l"/>
                <a:tab pos="2514600" algn="l"/>
                <a:tab pos="2627313"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God’s spirit moved the people to donate the resources to build it (Exod 25:2; 35:21).</a:t>
            </a:r>
          </a:p>
          <a:p>
            <a:pPr marL="1828800" marR="0" indent="-800100">
              <a:lnSpc>
                <a:spcPct val="120000"/>
              </a:lnSpc>
              <a:spcBef>
                <a:spcPts val="0"/>
              </a:spcBef>
              <a:spcAft>
                <a:spcPts val="1200"/>
              </a:spcAft>
              <a:buAutoNum type="arabicParenBoth" startAt="2"/>
              <a:tabLst>
                <a:tab pos="228600" algn="l"/>
                <a:tab pos="342900" algn="l"/>
                <a:tab pos="627063" algn="l"/>
                <a:tab pos="685800" algn="l"/>
                <a:tab pos="914400" algn="l"/>
                <a:tab pos="1201738" algn="l"/>
                <a:tab pos="1371600" algn="l"/>
                <a:tab pos="1828800" algn="l"/>
                <a:tab pos="2057400" algn="l"/>
                <a:tab pos="2286000" algn="l"/>
                <a:tab pos="2514600" algn="l"/>
                <a:tab pos="2627313"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appointed the craftsmen and endowed them with divine gifts for the project (Exod 35:30–35).</a:t>
            </a:r>
            <a:endParaRPr lang="en-US" sz="1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828800" marR="0" indent="-800100">
              <a:lnSpc>
                <a:spcPct val="120000"/>
              </a:lnSpc>
              <a:spcBef>
                <a:spcPts val="0"/>
              </a:spcBef>
              <a:spcAft>
                <a:spcPts val="1200"/>
              </a:spcAft>
              <a:buAutoNum type="arabicParenBoth" startAt="2"/>
              <a:tabLst>
                <a:tab pos="228600" algn="l"/>
                <a:tab pos="342900" algn="l"/>
                <a:tab pos="627063" algn="l"/>
                <a:tab pos="685800" algn="l"/>
                <a:tab pos="914400" algn="l"/>
                <a:tab pos="1201738" algn="l"/>
                <a:tab pos="1371600" algn="l"/>
                <a:tab pos="1828800" algn="l"/>
                <a:tab pos="2057400" algn="l"/>
                <a:tab pos="2286000" algn="l"/>
                <a:tab pos="2514600" algn="l"/>
                <a:tab pos="2627313"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signaled his seal of approval of the project when the “Glory of YHWH” entered the Tabernacle (Exod 40:34–38).</a:t>
            </a:r>
            <a:endParaRPr lang="en-US" sz="1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indent="0">
              <a:lnSpc>
                <a:spcPct val="120000"/>
              </a:lnSpc>
              <a:spcBef>
                <a:spcPts val="0"/>
              </a:spcBef>
              <a:spcAft>
                <a:spcPts val="60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1550" indent="-514350">
              <a:lnSpc>
                <a:spcPct val="120000"/>
              </a:lnSpc>
              <a:spcBef>
                <a:spcPts val="0"/>
              </a:spcBef>
              <a:spcAft>
                <a:spcPts val="6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0798728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a:xfrm>
            <a:off x="528919" y="776177"/>
            <a:ext cx="11214846" cy="5884598"/>
          </a:xfrm>
        </p:spPr>
        <p:txBody>
          <a:bodyPr>
            <a:normAutofit fontScale="25000" lnSpcReduction="20000"/>
          </a:bodyPr>
          <a:lstStyle/>
          <a:p>
            <a:pPr marL="798513" marR="0" indent="-511175">
              <a:lnSpc>
                <a:spcPct val="120000"/>
              </a:lnSpc>
              <a:spcBef>
                <a:spcPts val="0"/>
              </a:spcBef>
              <a:spcAft>
                <a:spcPts val="1200"/>
              </a:spcAft>
              <a:buAutoNum type="alphaLcPeriod" startAt="5"/>
              <a:tabLst>
                <a:tab pos="342900" algn="l"/>
                <a:tab pos="685800" algn="l"/>
                <a:tab pos="690563" algn="l"/>
                <a:tab pos="798513"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Mosaic legislation never associates the blood of bulls and goats with a Messiah. The Messianic figure is fundamentally royal and Davidic. This connection appears for the first time in Isaiah 53.</a:t>
            </a:r>
          </a:p>
          <a:p>
            <a:pPr marL="798513" marR="0" indent="-511175">
              <a:lnSpc>
                <a:spcPct val="120000"/>
              </a:lnSpc>
              <a:spcBef>
                <a:spcPts val="0"/>
              </a:spcBef>
              <a:spcAft>
                <a:spcPts val="1200"/>
              </a:spcAft>
              <a:buAutoNum type="alphaLcPeriod" startAt="5"/>
              <a:tabLst>
                <a:tab pos="342900" algn="l"/>
                <a:tab pos="685800" algn="l"/>
                <a:tab pos="690563" algn="l"/>
                <a:tab pos="798513"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ceremonies of the Mosaic ritual offered to truly believing Israelites a way of actual forgiveness and fellowship with God.</a:t>
            </a:r>
          </a:p>
          <a:p>
            <a:pPr marL="798513" marR="0" indent="-511175">
              <a:lnSpc>
                <a:spcPct val="120000"/>
              </a:lnSpc>
              <a:spcBef>
                <a:spcPts val="0"/>
              </a:spcBef>
              <a:spcAft>
                <a:spcPts val="1200"/>
              </a:spcAft>
              <a:buAutoNum type="alphaLcPeriod" startAt="5"/>
              <a:tabLst>
                <a:tab pos="342900" algn="l"/>
                <a:tab pos="685800" algn="l"/>
                <a:tab pos="690563" algn="l"/>
                <a:tab pos="798513"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1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studying the meaning of the Tabernacle structure and its rituals for Israel we are advised to follow the lead of the book of Hebrews: major on the majors and avoid speculation on the significance of the details.</a:t>
            </a: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1550" indent="-514350">
              <a:lnSpc>
                <a:spcPct val="120000"/>
              </a:lnSpc>
              <a:spcBef>
                <a:spcPts val="0"/>
              </a:spcBef>
              <a:spcAft>
                <a:spcPts val="6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9063047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1F08D-5D73-5471-4106-B262131EA5D2}"/>
              </a:ext>
            </a:extLst>
          </p:cNvPr>
          <p:cNvSpPr>
            <a:spLocks noGrp="1"/>
          </p:cNvSpPr>
          <p:nvPr>
            <p:ph idx="1"/>
          </p:nvPr>
        </p:nvSpPr>
        <p:spPr>
          <a:xfrm>
            <a:off x="-161365" y="776176"/>
            <a:ext cx="11905130" cy="5884599"/>
          </a:xfrm>
        </p:spPr>
        <p:txBody>
          <a:bodyPr>
            <a:normAutofit lnSpcReduction="10000"/>
          </a:bodyPr>
          <a:lstStyle/>
          <a:p>
            <a:pPr marL="971550" indent="-514350">
              <a:lnSpc>
                <a:spcPct val="100000"/>
              </a:lnSpc>
              <a:spcBef>
                <a:spcPts val="0"/>
              </a:spcBef>
              <a:spcAft>
                <a:spcPts val="600"/>
              </a:spcAft>
              <a:buAutoNum type="alphaLcPeriod" startAt="8"/>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If the New Testament describes the work of Christ in terms of the sacrifices of the First Testament, it is because of the analogical (not predictive) value of the symbols. Since God is the source of the tabernacle system, it is natural that he should have designed it in keeping with the future (from the human perspective) work of Christ. </a:t>
            </a:r>
          </a:p>
          <a:p>
            <a:pPr marL="968375" indent="0">
              <a:lnSpc>
                <a:spcPct val="100000"/>
              </a:lnSpc>
              <a:spcBef>
                <a:spcPts val="0"/>
              </a:spcBef>
              <a:spcAft>
                <a:spcPts val="600"/>
              </a:spcAft>
              <a:buNone/>
              <a:tabLst>
                <a:tab pos="228600" algn="l"/>
                <a:tab pos="342900" algn="l"/>
                <a:tab pos="573088"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400" b="1" dirty="0">
                <a:solidFill>
                  <a:srgbClr val="FFFFCC"/>
                </a:solidFill>
                <a:effectLst/>
                <a:latin typeface="Calibri" panose="020F0502020204030204" pitchFamily="34" charset="0"/>
                <a:ea typeface="MS Gothic" panose="020B0609070205080204" pitchFamily="49" charset="-128"/>
              </a:rPr>
              <a:t>From our perspective we look back and say, “Ah ha!” and grasp a perspective of his plan for humankind, but this Christological perspective was available to few, if any, First Testament saints. Isaiah 53 provides the first and clearest hint of an association of the sacrificial lamb with the Davidic Messiah.</a:t>
            </a:r>
            <a:endPar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971550" indent="-514350">
              <a:lnSpc>
                <a:spcPct val="120000"/>
              </a:lnSpc>
              <a:spcBef>
                <a:spcPts val="0"/>
              </a:spcBef>
              <a:spcAft>
                <a:spcPts val="600"/>
              </a:spcAft>
              <a:buFont typeface="Arial" panose="020B0604020202020204" pitchFamily="34" charset="0"/>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1550" indent="-514350">
              <a:lnSpc>
                <a:spcPct val="120000"/>
              </a:lnSpc>
              <a:spcBef>
                <a:spcPts val="0"/>
              </a:spcBef>
              <a:spcAft>
                <a:spcPts val="600"/>
              </a:spcAft>
              <a:buAutoNum type="alphaLcPeriod" startAt="2"/>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400300" algn="l"/>
                <a:tab pos="2514600" algn="l"/>
                <a:tab pos="2743200" algn="l"/>
                <a:tab pos="48006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8200707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2046-48D8-1F9D-DFC9-37CB6AE17B1B}"/>
              </a:ext>
            </a:extLst>
          </p:cNvPr>
          <p:cNvSpPr>
            <a:spLocks noGrp="1"/>
          </p:cNvSpPr>
          <p:nvPr>
            <p:ph type="title"/>
          </p:nvPr>
        </p:nvSpPr>
        <p:spPr/>
        <p:txBody>
          <a:bodyPr>
            <a:normAutofit/>
          </a:bodyPr>
          <a:lstStyle/>
          <a:p>
            <a:pPr marL="457200" indent="-457200"/>
            <a:r>
              <a:rPr lang="en-US" sz="3200" b="1" dirty="0">
                <a:solidFill>
                  <a:srgbClr val="FFFFCC"/>
                </a:solidFill>
                <a:latin typeface="+mn-lt"/>
              </a:rPr>
              <a:t>B.	</a:t>
            </a:r>
            <a:r>
              <a:rPr lang="en-US" sz="3200" b="1" dirty="0">
                <a:solidFill>
                  <a:srgbClr val="FFFFCC"/>
                </a:solidFill>
                <a:effectLst/>
                <a:latin typeface="+mn-lt"/>
                <a:ea typeface="Calibri" panose="020F0502020204030204" pitchFamily="34" charset="0"/>
                <a:cs typeface="Calibri" panose="020F0502020204030204" pitchFamily="34" charset="0"/>
              </a:rPr>
              <a:t>YHWH’s Gracious Revelation of His Definition of Holiness (Leviticus 1–27)</a:t>
            </a:r>
            <a:endParaRPr lang="en-US" sz="3200" b="1" dirty="0">
              <a:solidFill>
                <a:srgbClr val="FFFFCC"/>
              </a:solidFill>
              <a:latin typeface="+mn-lt"/>
            </a:endParaRPr>
          </a:p>
        </p:txBody>
      </p:sp>
      <p:sp>
        <p:nvSpPr>
          <p:cNvPr id="3" name="Content Placeholder 2">
            <a:extLst>
              <a:ext uri="{FF2B5EF4-FFF2-40B4-BE49-F238E27FC236}">
                <a16:creationId xmlns:a16="http://schemas.microsoft.com/office/drawing/2014/main" id="{8BFE6AF4-044E-DF12-A16D-ECD22F4EC314}"/>
              </a:ext>
            </a:extLst>
          </p:cNvPr>
          <p:cNvSpPr>
            <a:spLocks noGrp="1"/>
          </p:cNvSpPr>
          <p:nvPr>
            <p:ph idx="1"/>
          </p:nvPr>
        </p:nvSpPr>
        <p:spPr>
          <a:xfrm>
            <a:off x="838200" y="1690688"/>
            <a:ext cx="10515600" cy="4486275"/>
          </a:xfrm>
        </p:spPr>
        <p:txBody>
          <a:bodyPr>
            <a:normAutofit fontScale="85000" lnSpcReduction="10000"/>
          </a:bodyPr>
          <a:lstStyle/>
          <a:p>
            <a:pPr marL="5715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 1.	Outline of the Book of Leviticus</a:t>
            </a:r>
            <a:endParaRPr lang="en-US" sz="3700" b="1" dirty="0">
              <a:solidFill>
                <a:srgbClr val="FFFFCC"/>
              </a:solidFill>
              <a:effectLst/>
              <a:ea typeface="Calibri" panose="020F0502020204030204" pitchFamily="34" charset="0"/>
              <a:cs typeface="Arial" panose="020B0604020202020204" pitchFamily="34" charset="0"/>
            </a:endParaRPr>
          </a:p>
          <a:p>
            <a:pPr marL="11430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a.		Instructions on Offerings (</a:t>
            </a:r>
            <a:r>
              <a:rPr lang="en-US" sz="3700" b="1" i="1" dirty="0" err="1">
                <a:solidFill>
                  <a:srgbClr val="FFFFCC"/>
                </a:solidFill>
                <a:effectLst/>
                <a:ea typeface="Calibri" panose="020F0502020204030204" pitchFamily="34" charset="0"/>
                <a:cs typeface="Calibri" panose="020F0502020204030204" pitchFamily="34" charset="0"/>
              </a:rPr>
              <a:t>qorbān</a:t>
            </a:r>
            <a:r>
              <a:rPr lang="en-US" sz="3700" b="1" dirty="0">
                <a:solidFill>
                  <a:srgbClr val="FFFFCC"/>
                </a:solidFill>
                <a:effectLst/>
                <a:ea typeface="Calibri" panose="020F0502020204030204" pitchFamily="34" charset="0"/>
                <a:cs typeface="Calibri" panose="020F0502020204030204" pitchFamily="34" charset="0"/>
              </a:rPr>
              <a:t>) (1:1–7:38) 	</a:t>
            </a:r>
            <a:endParaRPr lang="en-US" sz="3700" b="1" dirty="0">
              <a:solidFill>
                <a:srgbClr val="FFFFCC"/>
              </a:solidFill>
              <a:effectLst/>
              <a:ea typeface="Calibri" panose="020F0502020204030204" pitchFamily="34" charset="0"/>
              <a:cs typeface="Arial" panose="020B0604020202020204" pitchFamily="34" charset="0"/>
            </a:endParaRPr>
          </a:p>
          <a:p>
            <a:pPr marL="1714500" marR="0" indent="-1143000">
              <a:lnSpc>
                <a:spcPct val="110000"/>
              </a:lnSpc>
              <a:spcBef>
                <a:spcPts val="0"/>
              </a:spcBef>
              <a:spcAft>
                <a:spcPts val="600"/>
              </a:spcAft>
              <a:buNone/>
              <a:tabLst>
                <a:tab pos="571500" algn="l"/>
                <a:tab pos="685800" algn="l"/>
                <a:tab pos="9144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 			(1)			Instructions for the </a:t>
            </a:r>
            <a:r>
              <a:rPr lang="en-US" sz="3700" b="1" dirty="0" err="1">
                <a:solidFill>
                  <a:srgbClr val="FFFFCC"/>
                </a:solidFill>
                <a:effectLst/>
                <a:ea typeface="Calibri" panose="020F0502020204030204" pitchFamily="34" charset="0"/>
                <a:cs typeface="Calibri" panose="020F0502020204030204" pitchFamily="34" charset="0"/>
              </a:rPr>
              <a:t>Offerer</a:t>
            </a:r>
            <a:r>
              <a:rPr lang="en-US" sz="3700" b="1" dirty="0">
                <a:solidFill>
                  <a:srgbClr val="FFFFCC"/>
                </a:solidFill>
                <a:effectLst/>
                <a:ea typeface="Calibri" panose="020F0502020204030204" pitchFamily="34" charset="0"/>
                <a:cs typeface="Calibri" panose="020F0502020204030204" pitchFamily="34" charset="0"/>
              </a:rPr>
              <a:t> (1:1–6:7[5:26])</a:t>
            </a:r>
          </a:p>
          <a:p>
            <a:pPr marL="1714500" marR="0" indent="-1143000">
              <a:lnSpc>
                <a:spcPct val="110000"/>
              </a:lnSpc>
              <a:spcBef>
                <a:spcPts val="0"/>
              </a:spcBef>
              <a:spcAft>
                <a:spcPts val="600"/>
              </a:spcAft>
              <a:buNone/>
              <a:tabLst>
                <a:tab pos="571500" algn="l"/>
                <a:tab pos="685800" algn="l"/>
                <a:tab pos="914400" algn="l"/>
                <a:tab pos="11430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a typeface="Calibri" panose="020F0502020204030204" pitchFamily="34" charset="0"/>
                <a:cs typeface="Calibri" panose="020F0502020204030204" pitchFamily="34" charset="0"/>
              </a:rPr>
              <a:t>			(2)			</a:t>
            </a:r>
            <a:r>
              <a:rPr lang="en-US" sz="3700" b="1" dirty="0">
                <a:solidFill>
                  <a:srgbClr val="FFFFCC"/>
                </a:solidFill>
                <a:effectLst/>
                <a:ea typeface="Calibri" panose="020F0502020204030204" pitchFamily="34" charset="0"/>
                <a:cs typeface="Calibri" panose="020F0502020204030204" pitchFamily="34" charset="0"/>
              </a:rPr>
              <a:t>Instructions for the Officiary (6:8[1]–7:36)</a:t>
            </a:r>
          </a:p>
          <a:p>
            <a:pPr marL="11430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b.		The Institution of the Priesthood (8:1–10:20)		</a:t>
            </a:r>
            <a:endParaRPr lang="en-US" sz="3700" b="1" dirty="0">
              <a:solidFill>
                <a:srgbClr val="FFFFCC"/>
              </a:solidFill>
              <a:effectLst/>
              <a:ea typeface="Calibri" panose="020F0502020204030204" pitchFamily="34" charset="0"/>
              <a:cs typeface="Arial" panose="020B0604020202020204" pitchFamily="34" charset="0"/>
            </a:endParaRPr>
          </a:p>
          <a:p>
            <a:pPr marL="11430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 			(1)			The Consecration of the Priests (8:1–36)		</a:t>
            </a:r>
            <a:endParaRPr lang="en-US" sz="3700" b="1" dirty="0">
              <a:solidFill>
                <a:srgbClr val="FFFFCC"/>
              </a:solidFill>
              <a:effectLst/>
              <a:ea typeface="Calibri" panose="020F0502020204030204" pitchFamily="34" charset="0"/>
              <a:cs typeface="Arial" panose="020B0604020202020204" pitchFamily="34" charset="0"/>
            </a:endParaRPr>
          </a:p>
          <a:p>
            <a:pPr marL="11430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ffectLst/>
                <a:ea typeface="Calibri" panose="020F0502020204030204" pitchFamily="34" charset="0"/>
                <a:cs typeface="Calibri" panose="020F0502020204030204" pitchFamily="34" charset="0"/>
              </a:rPr>
              <a:t>			</a:t>
            </a:r>
            <a:r>
              <a:rPr lang="en-US" sz="3700" b="1" dirty="0">
                <a:solidFill>
                  <a:srgbClr val="FFFFCC"/>
                </a:solidFill>
                <a:ea typeface="Calibri" panose="020F0502020204030204" pitchFamily="34" charset="0"/>
                <a:cs typeface="Calibri" panose="020F0502020204030204" pitchFamily="34" charset="0"/>
              </a:rPr>
              <a:t>(2)			The Commencement of the Sacrifices (9:1–24)	</a:t>
            </a:r>
            <a:endParaRPr lang="en-US" sz="3700" b="1" dirty="0">
              <a:solidFill>
                <a:srgbClr val="FFFFCC"/>
              </a:solidFill>
              <a:ea typeface="Calibri" panose="020F0502020204030204" pitchFamily="34" charset="0"/>
              <a:cs typeface="Arial" panose="020B0604020202020204" pitchFamily="34" charset="0"/>
            </a:endParaRPr>
          </a:p>
          <a:p>
            <a:pPr marL="1143000" marR="0" indent="-571500">
              <a:lnSpc>
                <a:spcPct val="110000"/>
              </a:lnSpc>
              <a:spcBef>
                <a:spcPts val="0"/>
              </a:spcBef>
              <a:spcAft>
                <a:spcPts val="600"/>
              </a:spcAft>
              <a:buNone/>
              <a:tabLst>
                <a:tab pos="571500" algn="l"/>
                <a:tab pos="685800" algn="l"/>
                <a:tab pos="914400" algn="l"/>
                <a:tab pos="1371600" algn="l"/>
                <a:tab pos="1600200" algn="l"/>
                <a:tab pos="1714500" algn="l"/>
                <a:tab pos="1828800" algn="l"/>
                <a:tab pos="2057400" algn="l"/>
                <a:tab pos="2286000" algn="l"/>
                <a:tab pos="2400300" algn="l"/>
                <a:tab pos="2514600" algn="l"/>
                <a:tab pos="2743200" algn="l"/>
                <a:tab pos="4800600" algn="l"/>
              </a:tabLst>
            </a:pPr>
            <a:r>
              <a:rPr lang="en-US" sz="3700" b="1" dirty="0">
                <a:solidFill>
                  <a:srgbClr val="FFFFCC"/>
                </a:solidFill>
                <a:ea typeface="Calibri" panose="020F0502020204030204" pitchFamily="34" charset="0"/>
                <a:cs typeface="Calibri" panose="020F0502020204030204" pitchFamily="34" charset="0"/>
              </a:rPr>
              <a:t>			(3)			The Desecration of the Priesthood (10:1–20)</a:t>
            </a:r>
            <a:r>
              <a:rPr lang="en-US" sz="3700" dirty="0">
                <a:solidFill>
                  <a:srgbClr val="FFFFCC"/>
                </a:solidFill>
                <a:ea typeface="Calibri" panose="020F0502020204030204" pitchFamily="34" charset="0"/>
                <a:cs typeface="Calibri" panose="020F0502020204030204" pitchFamily="34" charset="0"/>
              </a:rPr>
              <a:t>	</a:t>
            </a:r>
            <a:r>
              <a:rPr lang="en-US" sz="1800" dirty="0">
                <a:solidFill>
                  <a:srgbClr val="FFFFCC"/>
                </a:solidFill>
                <a:effectLst/>
                <a:ea typeface="Calibri" panose="020F0502020204030204" pitchFamily="34" charset="0"/>
                <a:cs typeface="Calibri" panose="020F0502020204030204" pitchFamily="34" charset="0"/>
              </a:rPr>
              <a:t>	</a:t>
            </a:r>
            <a:endParaRPr lang="en-US" sz="1800" dirty="0">
              <a:solidFill>
                <a:srgbClr val="FFFFCC"/>
              </a:solidFill>
              <a:effectLst/>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342900" algn="l"/>
                <a:tab pos="457200" algn="l"/>
                <a:tab pos="685800" algn="l"/>
                <a:tab pos="914400" algn="l"/>
                <a:tab pos="1028700" algn="l"/>
                <a:tab pos="1143000" algn="l"/>
                <a:tab pos="1371600" algn="l"/>
                <a:tab pos="1600200" algn="l"/>
                <a:tab pos="1714500" algn="l"/>
                <a:tab pos="1828800" algn="l"/>
                <a:tab pos="2057400" algn="l"/>
                <a:tab pos="2286000" algn="l"/>
                <a:tab pos="2514600" algn="l"/>
                <a:tab pos="4800600" algn="l"/>
              </a:tabLst>
            </a:pPr>
            <a:endParaRPr lang="en-US" sz="1800"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53242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TotalTime>
  <Words>13766</Words>
  <Application>Microsoft Office PowerPoint</Application>
  <PresentationFormat>Widescreen</PresentationFormat>
  <Paragraphs>886</Paragraphs>
  <Slides>188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188</vt:i4>
      </vt:variant>
    </vt:vector>
  </HeadingPairs>
  <TitlesOfParts>
    <vt:vector size="196" baseType="lpstr">
      <vt:lpstr>Arial</vt:lpstr>
      <vt:lpstr>Calibri</vt:lpstr>
      <vt:lpstr>Calibri Light</vt:lpstr>
      <vt:lpstr>Courier New</vt:lpstr>
      <vt:lpstr>Matura MT Script Capitals</vt:lpstr>
      <vt:lpstr>SBL BibLit</vt:lpstr>
      <vt:lpstr>Times New Roman</vt:lpstr>
      <vt:lpstr>Office Theme</vt:lpstr>
      <vt:lpstr>PowerPoint Presentation</vt:lpstr>
      <vt:lpstr>PowerPoint Presentation</vt:lpstr>
      <vt:lpstr>PowerPoint Presentation</vt:lpstr>
      <vt:lpstr>1. Introduction to the Exodus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Grace of Salvation (Deut 4:32–40)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The Historical Background to the Deliverance (1:1–4:31)</vt:lpstr>
      <vt:lpstr>PowerPoint Presentation</vt:lpstr>
      <vt:lpstr>PowerPoint Presentation</vt:lpstr>
      <vt:lpstr>PowerPoint Presentation</vt:lpstr>
      <vt:lpstr>b. The Call for Deliverance (5:1–11:10)</vt:lpstr>
      <vt:lpstr>b. The Call for Deliverance (5:1–11:10)</vt:lpstr>
      <vt:lpstr>The Mighty Acts of YHWH (7:8–11:8)</vt:lpstr>
      <vt:lpstr>PowerPoint Presentation</vt:lpstr>
      <vt:lpstr>PowerPoint Presentation</vt:lpstr>
      <vt:lpstr>PowerPoint Presentation</vt:lpstr>
      <vt:lpstr>PowerPoint Presentation</vt:lpstr>
      <vt:lpstr>PowerPoint Presentation</vt:lpstr>
      <vt:lpstr>A. Background to the Ratification of the Israelite Covenant   at Sinai</vt:lpstr>
      <vt:lpstr>The Covenantal Significance of Exodus 2:24–25</vt:lpstr>
      <vt:lpstr>PowerPoint Presentation</vt:lpstr>
      <vt:lpstr>PowerPoint Presentation</vt:lpstr>
      <vt:lpstr>Exodus 6:1–8</vt:lpstr>
      <vt:lpstr>The Covenantal Significance of Exodus 6:6–8</vt:lpstr>
      <vt:lpstr>The Covenantal Significance of Exodus 6:6–8</vt:lpstr>
      <vt:lpstr>PowerPoint Presentation</vt:lpstr>
      <vt:lpstr>2. The Divine Preamble to the Covenant Ratification   (Exodus 19:4–6)</vt:lpstr>
      <vt:lpstr>PowerPoint Presentation</vt:lpstr>
      <vt:lpstr>2. The Divine Preamble to the Covenant Ratification   (Exodus 19:4–6)</vt:lpstr>
      <vt:lpstr>2. The Divine Preamble to the Covenant Ratification   (Exodus 19:4–6)</vt:lpstr>
      <vt:lpstr>Exodus 19:5–6</vt:lpstr>
      <vt:lpstr>PowerPoint Presentation</vt:lpstr>
      <vt:lpstr>2. The Divine Preamble to the Covenant Ratification   (Exodus 19:4–6)</vt:lpstr>
      <vt:lpstr>Observations:</vt:lpstr>
      <vt:lpstr>Observations:</vt:lpstr>
      <vt:lpstr>Observations:</vt:lpstr>
      <vt:lpstr>PowerPoint Presentation</vt:lpstr>
      <vt:lpstr>PowerPoint Presentation</vt:lpstr>
      <vt:lpstr>Stage 6:  The Covenant-Ratification Procedure (Exod   24:1–11)</vt:lpstr>
      <vt:lpstr>Stage 6:  The Covenant-Ratification Procedure (Exod   24:1–11)</vt:lpstr>
      <vt:lpstr>PowerPoint Presentation</vt:lpstr>
      <vt:lpstr>PowerPoint Presentation</vt:lpstr>
      <vt:lpstr>PowerPoint Presentation</vt:lpstr>
      <vt:lpstr>4.  The Decalogue: The Foundation of Israel’s  Covenantal Constitution and the World’s First   Bill of Rights</vt:lpstr>
      <vt:lpstr>Ancient Near Eastern Treaty Structure (Image based on the structures proposed by Kenneth Kitchen and Paul Lawrence,  Treaty, Law, and Covenant, vol. 3) </vt:lpstr>
      <vt:lpstr>The Covenantal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Declaration of the People’s Response</vt:lpstr>
      <vt:lpstr>5.  The Covenant Document (סֵפֶר הַבְּרִית, Exod 21:1–23:19)</vt:lpstr>
      <vt:lpstr>The Evolution of Israel’s Constitutional Tradition</vt:lpstr>
      <vt:lpstr>5.  The Covenant Document (סֵפֶר הַבְּרִית, Exod 21:1–23:19)</vt:lpstr>
      <vt:lpstr>PowerPoint Presentation</vt:lpstr>
      <vt:lpstr>6.  The Instructions on Holiness (Leviticus 17–26)</vt:lpstr>
      <vt:lpstr>PowerPoint Presentation</vt:lpstr>
      <vt:lpstr>PowerPoint Presentation</vt:lpstr>
      <vt:lpstr>PowerPoint Presentation</vt:lpstr>
      <vt:lpstr>7.  The Ritual and Cultic Constitutional Documents</vt:lpstr>
      <vt:lpstr>Observations on Israel’s Ritual System</vt:lpstr>
      <vt:lpstr>PowerPoint Presentation</vt:lpstr>
      <vt:lpstr>Deuteronomy 4:5–8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YHWH’s Gracious Presence in the Camp of Israel (Exodus 25:1–40:28)</vt:lpstr>
      <vt:lpstr>PowerPoint Presentation</vt:lpstr>
      <vt:lpstr>PowerPoint Presentation</vt:lpstr>
      <vt:lpstr>PowerPoint Presentation</vt:lpstr>
      <vt:lpstr>PowerPoint Presentation</vt:lpstr>
      <vt:lpstr>PowerPoint Presentation</vt:lpstr>
      <vt:lpstr>B. YHWH’s Gracious Revelation of His Definition of Holiness (Leviticus 1–27)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 YHWH’s Gracious Preparation of Israel for Occupying the Promised Land (Numbers 1:1–9:23)</vt:lpstr>
      <vt:lpstr>PowerPoint Presentation</vt:lpstr>
      <vt:lpstr>PowerPoint Presentation</vt:lpstr>
      <vt:lpstr>PowerPoint Presentation</vt:lpstr>
      <vt:lpstr>Observations on the Numerical Data</vt:lpstr>
      <vt:lpstr>PowerPoint Presentation</vt:lpstr>
      <vt:lpstr>The Significance of the Numerical Registration in Context</vt:lpstr>
      <vt:lpstr>PowerPoint Presentation</vt:lpstr>
      <vt:lpstr>Observations on the Numerical Data</vt:lpstr>
      <vt:lpstr>PowerPoint Presentation</vt:lpstr>
      <vt:lpstr>PowerPoint Presentation</vt:lpstr>
      <vt:lpstr>PowerPoint Presentation</vt:lpstr>
      <vt:lpstr>PowerPoint Presentation</vt:lpstr>
      <vt:lpstr>PowerPoint Presentation</vt:lpstr>
      <vt:lpstr>PowerPoint Presentation</vt:lpstr>
      <vt:lpstr>D.  From Sinai to the Plains of Moab: Testing the Patience and Grace of YHWH (Numbers 10–36)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 to Deuteronomy</vt:lpstr>
      <vt:lpstr>PowerPoint Presentation</vt:lpstr>
      <vt:lpstr>PowerPoint Presentation</vt:lpstr>
      <vt:lpstr>PowerPoint Presentation</vt:lpstr>
      <vt:lpstr>PowerPoint Presentation</vt:lpstr>
      <vt:lpstr>PowerPoint Presentation</vt:lpstr>
      <vt:lpstr>PowerPoint Presentation</vt:lpstr>
      <vt:lpstr>A.  Moses’ Role as Speaker in Deuteronomy</vt:lpstr>
      <vt:lpstr>A.  Moses’ Role as Speaker in Deuteronomy</vt:lpstr>
      <vt:lpstr>PowerPoint Presentation</vt:lpstr>
      <vt:lpstr>The Geographic Context of Moses’ Farewell Addresses</vt:lpstr>
      <vt:lpstr>Moses’ Role as Speaker in Deuteronomy</vt:lpstr>
      <vt:lpstr> </vt:lpstr>
      <vt:lpstr>A Happy Moses!!!!</vt:lpstr>
      <vt:lpstr>PowerPoint Presentation</vt:lpstr>
      <vt:lpstr>F. The Nature of the Covenant Rituals on the Plains of Moab Underlying the Book of Deuteronomy</vt:lpstr>
      <vt:lpstr> </vt:lpstr>
      <vt:lpstr>F. The Nature of the Covenant Rituals on the Plains of Moab</vt:lpstr>
      <vt:lpstr>A Core Text in Deuteronomy: 10:12–11:1</vt:lpstr>
      <vt:lpstr>PowerPoint Presentation</vt:lpstr>
      <vt:lpstr>What did YHWH Require of Israelites?</vt:lpstr>
      <vt:lpstr>Important Postulates of Biblical Law</vt:lpstr>
      <vt:lpstr>The Evolution of Israel’s Constitutional Tradition</vt:lpstr>
      <vt:lpstr>The Growth  of Israel’s  Constitutional Tradition</vt:lpstr>
      <vt:lpstr>Important Postulates of Biblical Law</vt:lpstr>
      <vt:lpstr>Important Postulates of Biblical Law</vt:lpstr>
      <vt:lpstr>Important Postulates of Biblical Law</vt:lpstr>
      <vt:lpstr>Important Postulates of Biblical Law</vt:lpstr>
      <vt:lpstr>The Reformers’ Three Functions of the Law</vt:lpstr>
      <vt:lpstr>PowerPoint Presentation</vt:lpstr>
      <vt:lpstr>PowerPoint Presentation</vt:lpstr>
      <vt:lpstr>PowerPoint Presentation</vt:lpstr>
      <vt:lpstr>PowerPoint Presentation</vt:lpstr>
      <vt:lpstr>PowerPoint Presentation</vt:lpstr>
      <vt:lpstr>Important Postulates of Biblical Law</vt:lpstr>
      <vt:lpstr>Important Postulates of Biblical Law</vt:lpstr>
      <vt:lpstr>PowerPoint Presentation</vt:lpstr>
      <vt:lpstr>PowerPoint Presentation</vt:lpstr>
      <vt:lpstr>Important Postulates of Biblical Law</vt:lpstr>
      <vt:lpstr>Important Postulates of Biblical Law</vt:lpstr>
      <vt:lpstr>PowerPoint Presentation</vt:lpstr>
      <vt:lpstr>Important Postulates of Biblical Law</vt:lpstr>
      <vt:lpstr>PowerPoint Presentation</vt:lpstr>
      <vt:lpstr>But on what grounds did Israelites experience forgiveness?</vt:lpstr>
      <vt:lpstr>Conclusion</vt:lpstr>
      <vt:lpstr>Conclusion</vt:lpstr>
      <vt:lpstr>PowerPoint Presentation</vt:lpstr>
      <vt:lpstr>PowerPoint Presentation</vt:lpstr>
      <vt:lpstr>Mystic Mill Capital Benedictine Abbey  Church of Sainte-Marie-Madeleine Vézelay, France (Twelfth Century, AD)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14</cp:revision>
  <dcterms:created xsi:type="dcterms:W3CDTF">2023-04-06T16:46:05Z</dcterms:created>
  <dcterms:modified xsi:type="dcterms:W3CDTF">2023-05-21T00:36:13Z</dcterms:modified>
</cp:coreProperties>
</file>